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422" r:id="rId15"/>
  </p:sldIdLst>
  <p:sldSz cx="106934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57B737-CF65-465F-B75B-63F969C9BA10}" v="9" dt="2021-09-13T14:27:54.843"/>
    <p1510:client id="{8937A1D4-126B-DAB7-8425-0294E204D689}" v="33" dt="2021-09-13T13:18:06.330"/>
    <p1510:client id="{A90E7A03-7814-D3ED-4B54-D6A2714ED073}" v="28" dt="2021-09-13T13:23:12.068"/>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72" d="100"/>
          <a:sy n="72" d="100"/>
        </p:scale>
        <p:origin x="696"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 name="Shape 71"/>
          <p:cNvSpPr>
            <a:spLocks noGrp="1" noRot="1" noChangeAspect="1"/>
          </p:cNvSpPr>
          <p:nvPr>
            <p:ph type="sldImg"/>
          </p:nvPr>
        </p:nvSpPr>
        <p:spPr>
          <a:xfrm>
            <a:off x="1143000" y="685800"/>
            <a:ext cx="4572000" cy="3429000"/>
          </a:xfrm>
          <a:prstGeom prst="rect">
            <a:avLst/>
          </a:prstGeom>
        </p:spPr>
        <p:txBody>
          <a:bodyPr/>
          <a:lstStyle/>
          <a:p>
            <a:endParaRPr/>
          </a:p>
        </p:txBody>
      </p:sp>
      <p:sp>
        <p:nvSpPr>
          <p:cNvPr id="72" name="Shape 7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Helvetica Neue"/>
      </a:defRPr>
    </a:lvl1pPr>
    <a:lvl2pPr indent="228600" latinLnBrk="0">
      <a:defRPr sz="1200">
        <a:latin typeface="+mj-lt"/>
        <a:ea typeface="+mj-ea"/>
        <a:cs typeface="+mj-cs"/>
        <a:sym typeface="Helvetica Neue"/>
      </a:defRPr>
    </a:lvl2pPr>
    <a:lvl3pPr indent="457200" latinLnBrk="0">
      <a:defRPr sz="1200">
        <a:latin typeface="+mj-lt"/>
        <a:ea typeface="+mj-ea"/>
        <a:cs typeface="+mj-cs"/>
        <a:sym typeface="Helvetica Neue"/>
      </a:defRPr>
    </a:lvl3pPr>
    <a:lvl4pPr indent="685800" latinLnBrk="0">
      <a:defRPr sz="1200">
        <a:latin typeface="+mj-lt"/>
        <a:ea typeface="+mj-ea"/>
        <a:cs typeface="+mj-cs"/>
        <a:sym typeface="Helvetica Neue"/>
      </a:defRPr>
    </a:lvl4pPr>
    <a:lvl5pPr indent="914400" latinLnBrk="0">
      <a:defRPr sz="1200">
        <a:latin typeface="+mj-lt"/>
        <a:ea typeface="+mj-ea"/>
        <a:cs typeface="+mj-cs"/>
        <a:sym typeface="Helvetica Neue"/>
      </a:defRPr>
    </a:lvl5pPr>
    <a:lvl6pPr indent="1143000" latinLnBrk="0">
      <a:defRPr sz="1200">
        <a:latin typeface="+mj-lt"/>
        <a:ea typeface="+mj-ea"/>
        <a:cs typeface="+mj-cs"/>
        <a:sym typeface="Helvetica Neue"/>
      </a:defRPr>
    </a:lvl6pPr>
    <a:lvl7pPr indent="1371600" latinLnBrk="0">
      <a:defRPr sz="1200">
        <a:latin typeface="+mj-lt"/>
        <a:ea typeface="+mj-ea"/>
        <a:cs typeface="+mj-cs"/>
        <a:sym typeface="Helvetica Neue"/>
      </a:defRPr>
    </a:lvl7pPr>
    <a:lvl8pPr indent="1600200" latinLnBrk="0">
      <a:defRPr sz="1200">
        <a:latin typeface="+mj-lt"/>
        <a:ea typeface="+mj-ea"/>
        <a:cs typeface="+mj-cs"/>
        <a:sym typeface="Helvetica Neue"/>
      </a:defRPr>
    </a:lvl8pPr>
    <a:lvl9pPr indent="1828800" latinLnBrk="0">
      <a:defRPr sz="12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hape 84"/>
          <p:cNvSpPr>
            <a:spLocks noGrp="1" noRot="1" noChangeAspect="1"/>
          </p:cNvSpPr>
          <p:nvPr>
            <p:ph type="sldImg"/>
          </p:nvPr>
        </p:nvSpPr>
        <p:spPr>
          <a:xfrm>
            <a:off x="1003300" y="685800"/>
            <a:ext cx="4851400" cy="3429000"/>
          </a:xfrm>
          <a:prstGeom prst="rect">
            <a:avLst/>
          </a:prstGeom>
        </p:spPr>
        <p:txBody>
          <a:bodyPr/>
          <a:lstStyle/>
          <a:p>
            <a:endParaRPr/>
          </a:p>
        </p:txBody>
      </p:sp>
      <p:sp>
        <p:nvSpPr>
          <p:cNvPr id="85" name="Shape 85"/>
          <p:cNvSpPr>
            <a:spLocks noGrp="1"/>
          </p:cNvSpPr>
          <p:nvPr>
            <p:ph type="body" sz="quarter" idx="1"/>
          </p:nvPr>
        </p:nvSpPr>
        <p:spPr>
          <a:prstGeom prst="rect">
            <a:avLst/>
          </a:prstGeom>
        </p:spPr>
        <p:txBody>
          <a:bodyPr/>
          <a:lstStyle/>
          <a:p>
            <a:pPr>
              <a:defRPr>
                <a:latin typeface="Arial"/>
                <a:ea typeface="Arial"/>
                <a:cs typeface="Arial"/>
                <a:sym typeface="Arial"/>
              </a:defRPr>
            </a:pPr>
            <a:r>
              <a:t>The DofE is a life-changing adventure which will help you develop the skills you need for your future life and work.  ​</a:t>
            </a:r>
          </a:p>
          <a:p>
            <a:pPr>
              <a:defRPr>
                <a:latin typeface="Arial"/>
                <a:ea typeface="Arial"/>
                <a:cs typeface="Arial"/>
                <a:sym typeface="Arial"/>
              </a:defRPr>
            </a:pPr>
            <a:endParaRPr/>
          </a:p>
          <a:p>
            <a:pPr>
              <a:defRPr>
                <a:latin typeface="Arial"/>
                <a:ea typeface="Arial"/>
                <a:cs typeface="Arial"/>
                <a:sym typeface="Arial"/>
              </a:defRPr>
            </a:pPr>
            <a:r>
              <a:t>The DofE gives you the chance to discover just how much you’re capable of. </a:t>
            </a:r>
          </a:p>
          <a:p>
            <a:pPr>
              <a:defRPr>
                <a:latin typeface="Arial"/>
                <a:ea typeface="Arial"/>
                <a:cs typeface="Arial"/>
                <a:sym typeface="Arial"/>
              </a:defRPr>
            </a:pPr>
            <a:endParaRPr/>
          </a:p>
          <a:p>
            <a:pPr>
              <a:defRPr>
                <a:latin typeface="Arial"/>
                <a:ea typeface="Arial"/>
                <a:cs typeface="Arial"/>
                <a:sym typeface="Arial"/>
              </a:defRPr>
            </a:pPr>
            <a:r>
              <a:t>It’s a great way to meet new people, try new things, do what you love and make a difference in your community.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003300" y="685800"/>
            <a:ext cx="4851400" cy="3429000"/>
          </a:xfrm>
          <a:prstGeom prst="rect">
            <a:avLst/>
          </a:prstGeom>
        </p:spPr>
        <p:txBody>
          <a:bodyPr/>
          <a:lstStyle/>
          <a:p>
            <a:endParaRPr/>
          </a:p>
        </p:txBody>
      </p:sp>
      <p:sp>
        <p:nvSpPr>
          <p:cNvPr id="92" name="Shape 92"/>
          <p:cNvSpPr>
            <a:spLocks noGrp="1"/>
          </p:cNvSpPr>
          <p:nvPr>
            <p:ph type="body" sz="quarter" idx="1"/>
          </p:nvPr>
        </p:nvSpPr>
        <p:spPr>
          <a:prstGeom prst="rect">
            <a:avLst/>
          </a:prstGeom>
        </p:spPr>
        <p:txBody>
          <a:bodyPr/>
          <a:lstStyle>
            <a:lvl1pPr>
              <a:defRPr>
                <a:latin typeface="Arial"/>
                <a:ea typeface="Arial"/>
                <a:cs typeface="Arial"/>
                <a:sym typeface="Arial"/>
              </a:defRPr>
            </a:lvl1pPr>
          </a:lstStyle>
          <a:p>
            <a:r>
              <a:t>The following film provides an overview of the Duke of Edinburgh's Award.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a:spLocks noGrp="1" noRot="1" noChangeAspect="1"/>
          </p:cNvSpPr>
          <p:nvPr>
            <p:ph type="sldImg"/>
          </p:nvPr>
        </p:nvSpPr>
        <p:spPr>
          <a:xfrm>
            <a:off x="1003300" y="685800"/>
            <a:ext cx="4851400" cy="3429000"/>
          </a:xfrm>
          <a:prstGeom prst="rect">
            <a:avLst/>
          </a:prstGeom>
        </p:spPr>
        <p:txBody>
          <a:bodyPr/>
          <a:lstStyle/>
          <a:p>
            <a:endParaRPr/>
          </a:p>
        </p:txBody>
      </p:sp>
      <p:sp>
        <p:nvSpPr>
          <p:cNvPr id="96" name="Shape 96"/>
          <p:cNvSpPr>
            <a:spLocks noGrp="1"/>
          </p:cNvSpPr>
          <p:nvPr>
            <p:ph type="body" sz="quarter" idx="1"/>
          </p:nvPr>
        </p:nvSpPr>
        <p:spPr>
          <a:prstGeom prst="rect">
            <a:avLst/>
          </a:prstGeom>
        </p:spPr>
        <p:txBody>
          <a:bodyPr/>
          <a:lstStyle/>
          <a:p>
            <a:pPr>
              <a:defRPr>
                <a:latin typeface="Arial"/>
                <a:ea typeface="Arial"/>
                <a:cs typeface="Arial"/>
                <a:sym typeface="Arial"/>
              </a:defRPr>
            </a:pPr>
            <a:r>
              <a:t>To achieve your DofE Bronze Award, you will need to complete four sections – Volunteering, Physical activity, developing a skill and the Expedition.​</a:t>
            </a:r>
          </a:p>
          <a:p>
            <a:pPr>
              <a:defRPr>
                <a:latin typeface="Arial"/>
                <a:ea typeface="Arial"/>
                <a:cs typeface="Arial"/>
                <a:sym typeface="Arial"/>
              </a:defRPr>
            </a:pPr>
            <a:endParaRPr/>
          </a:p>
          <a:p>
            <a:pPr>
              <a:defRPr>
                <a:latin typeface="Arial"/>
                <a:ea typeface="Arial"/>
                <a:cs typeface="Arial"/>
                <a:sym typeface="Arial"/>
              </a:defRPr>
            </a:pPr>
            <a:r>
              <a:t>Activities for each section take a minimum of one hour a week, so they can easily fit in around your studies and other interests.​</a:t>
            </a:r>
          </a:p>
          <a:p>
            <a:pPr>
              <a:defRPr>
                <a:latin typeface="Arial"/>
                <a:ea typeface="Arial"/>
                <a:cs typeface="Arial"/>
                <a:sym typeface="Arial"/>
              </a:defRPr>
            </a:pPr>
            <a:endParaRPr/>
          </a:p>
          <a:p>
            <a:pPr>
              <a:defRPr>
                <a:latin typeface="Arial"/>
                <a:ea typeface="Arial"/>
                <a:cs typeface="Arial"/>
                <a:sym typeface="Arial"/>
              </a:defRPr>
            </a:pPr>
            <a:r>
              <a:t>You will need to spend at least 3 months completing each of the Volunteering, Physical and Skills sections. </a:t>
            </a:r>
          </a:p>
          <a:p>
            <a:pPr>
              <a:defRPr>
                <a:latin typeface="Arial"/>
                <a:ea typeface="Arial"/>
                <a:cs typeface="Arial"/>
                <a:sym typeface="Arial"/>
              </a:defRPr>
            </a:pPr>
            <a:endParaRPr/>
          </a:p>
          <a:p>
            <a:pPr>
              <a:defRPr>
                <a:latin typeface="Arial"/>
                <a:ea typeface="Arial"/>
                <a:cs typeface="Arial"/>
                <a:sym typeface="Arial"/>
              </a:defRPr>
            </a:pPr>
            <a:r>
              <a:t>You will also need to decide which one of these you would like to do for six months.​</a:t>
            </a:r>
          </a:p>
          <a:p>
            <a:pPr>
              <a:defRPr>
                <a:latin typeface="Arial"/>
                <a:ea typeface="Arial"/>
                <a:cs typeface="Arial"/>
                <a:sym typeface="Arial"/>
              </a:defRPr>
            </a:pPr>
            <a:endParaRPr/>
          </a:p>
          <a:p>
            <a:pPr>
              <a:defRPr>
                <a:latin typeface="Arial"/>
                <a:ea typeface="Arial"/>
                <a:cs typeface="Arial"/>
                <a:sym typeface="Arial"/>
              </a:defRPr>
            </a:pPr>
            <a:r>
              <a:t>You will need to keep a record of the time you spend on each activity.  </a:t>
            </a:r>
          </a:p>
          <a:p>
            <a:pPr>
              <a:defRPr>
                <a:latin typeface="Arial"/>
                <a:ea typeface="Arial"/>
                <a:cs typeface="Arial"/>
                <a:sym typeface="Arial"/>
              </a:defRPr>
            </a:pPr>
            <a:endParaRPr/>
          </a:p>
          <a:p>
            <a:pPr>
              <a:defRPr>
                <a:latin typeface="Arial"/>
                <a:ea typeface="Arial"/>
                <a:cs typeface="Arial"/>
                <a:sym typeface="Arial"/>
              </a:defRPr>
            </a:pPr>
            <a:r>
              <a:t>You should ask somebody who has a good understanding of the activity you have chosen to write a report describing what you have done.​</a:t>
            </a:r>
          </a:p>
          <a:p>
            <a:pPr>
              <a:defRPr>
                <a:latin typeface="Arial"/>
                <a:ea typeface="Arial"/>
                <a:cs typeface="Arial"/>
                <a:sym typeface="Arial"/>
              </a:defRPr>
            </a:pPr>
            <a:endParaRPr/>
          </a:p>
          <a:p>
            <a:pPr>
              <a:defRPr>
                <a:latin typeface="Arial"/>
                <a:ea typeface="Arial"/>
                <a:cs typeface="Arial"/>
                <a:sym typeface="Arial"/>
              </a:defRPr>
            </a:pPr>
            <a:r>
              <a:t>It may seem daunting at first but remember that most activities can count towards your DofE. </a:t>
            </a:r>
          </a:p>
          <a:p>
            <a:pPr>
              <a:defRPr>
                <a:latin typeface="Arial"/>
                <a:ea typeface="Arial"/>
                <a:cs typeface="Arial"/>
                <a:sym typeface="Arial"/>
              </a:defRPr>
            </a:pPr>
            <a:endParaRPr/>
          </a:p>
          <a:p>
            <a:pPr>
              <a:defRPr>
                <a:latin typeface="Arial"/>
                <a:ea typeface="Arial"/>
                <a:cs typeface="Arial"/>
                <a:sym typeface="Arial"/>
              </a:defRPr>
            </a:pPr>
            <a:r>
              <a:t>I will now describe each section of the award in more detail.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a:spLocks noGrp="1" noRot="1" noChangeAspect="1"/>
          </p:cNvSpPr>
          <p:nvPr>
            <p:ph type="sldImg"/>
          </p:nvPr>
        </p:nvSpPr>
        <p:spPr>
          <a:xfrm>
            <a:off x="1003300" y="685800"/>
            <a:ext cx="4851400" cy="3429000"/>
          </a:xfrm>
          <a:prstGeom prst="rect">
            <a:avLst/>
          </a:prstGeom>
        </p:spPr>
        <p:txBody>
          <a:bodyPr/>
          <a:lstStyle/>
          <a:p>
            <a:endParaRPr/>
          </a:p>
        </p:txBody>
      </p:sp>
      <p:sp>
        <p:nvSpPr>
          <p:cNvPr id="104" name="Shape 104"/>
          <p:cNvSpPr>
            <a:spLocks noGrp="1"/>
          </p:cNvSpPr>
          <p:nvPr>
            <p:ph type="body" sz="quarter" idx="1"/>
          </p:nvPr>
        </p:nvSpPr>
        <p:spPr>
          <a:prstGeom prst="rect">
            <a:avLst/>
          </a:prstGeom>
        </p:spPr>
        <p:txBody>
          <a:bodyPr/>
          <a:lstStyle/>
          <a:p>
            <a:pPr>
              <a:defRPr>
                <a:latin typeface="Arial"/>
                <a:ea typeface="Arial"/>
                <a:cs typeface="Arial"/>
                <a:sym typeface="Arial"/>
              </a:defRPr>
            </a:pPr>
            <a:endParaRPr/>
          </a:p>
          <a:p>
            <a:pPr>
              <a:defRPr>
                <a:latin typeface="Arial"/>
                <a:ea typeface="Arial"/>
                <a:cs typeface="Arial"/>
                <a:sym typeface="Arial"/>
              </a:defRPr>
            </a:pPr>
            <a:r>
              <a:t>As part of your Bronze DofE Award, you will need to donate some of your time to volunteering.​</a:t>
            </a:r>
          </a:p>
          <a:p>
            <a:pPr>
              <a:defRPr>
                <a:latin typeface="Arial"/>
                <a:ea typeface="Arial"/>
                <a:cs typeface="Arial"/>
                <a:sym typeface="Arial"/>
              </a:defRPr>
            </a:pPr>
            <a:endParaRPr/>
          </a:p>
          <a:p>
            <a:pPr>
              <a:defRPr>
                <a:latin typeface="Arial"/>
                <a:ea typeface="Arial"/>
                <a:cs typeface="Arial"/>
                <a:sym typeface="Arial"/>
              </a:defRPr>
            </a:pPr>
            <a:r>
              <a:t>Volunteering is a chance to help other people, and to make a difference to the causes you feel most passionate about.​</a:t>
            </a:r>
          </a:p>
          <a:p>
            <a:pPr>
              <a:defRPr>
                <a:latin typeface="Arial"/>
                <a:ea typeface="Arial"/>
                <a:cs typeface="Arial"/>
                <a:sym typeface="Arial"/>
              </a:defRPr>
            </a:pPr>
            <a:endParaRPr/>
          </a:p>
          <a:p>
            <a:pPr>
              <a:defRPr>
                <a:latin typeface="Arial"/>
                <a:ea typeface="Arial"/>
                <a:cs typeface="Arial"/>
                <a:sym typeface="Arial"/>
              </a:defRPr>
            </a:pPr>
            <a:r>
              <a:t>As well as changing things for the better, lots of young people find that volunteering is a great way to increase their confidence and gain new skills.​</a:t>
            </a:r>
          </a:p>
          <a:p>
            <a:pPr>
              <a:defRPr>
                <a:latin typeface="Arial"/>
                <a:ea typeface="Arial"/>
                <a:cs typeface="Arial"/>
                <a:sym typeface="Arial"/>
              </a:defRPr>
            </a:pPr>
            <a:endParaRPr/>
          </a:p>
          <a:p>
            <a:pPr>
              <a:defRPr>
                <a:latin typeface="Arial"/>
                <a:ea typeface="Arial"/>
                <a:cs typeface="Arial"/>
                <a:sym typeface="Arial"/>
              </a:defRPr>
            </a:pPr>
            <a:r>
              <a:t>Examples of volunteering could be coaching a local football team, collecting items for a foodbank or campaigning for change on issues you feel passionate about</a:t>
            </a:r>
            <a:r>
              <a:rPr b="1"/>
              <a:t> </a:t>
            </a:r>
          </a:p>
          <a:p>
            <a:pPr>
              <a:defRPr b="1">
                <a:latin typeface="Arial"/>
                <a:ea typeface="Arial"/>
                <a:cs typeface="Arial"/>
                <a:sym typeface="Arial"/>
              </a:defRPr>
            </a:pPr>
            <a:endParaRPr b="1"/>
          </a:p>
          <a:p>
            <a:pPr>
              <a:defRPr b="1">
                <a:latin typeface="Arial"/>
                <a:ea typeface="Arial"/>
                <a:cs typeface="Arial"/>
                <a:sym typeface="Arial"/>
              </a:defRPr>
            </a:pPr>
            <a:r>
              <a:t>Presenter: Feel free to include a broad range of examples here and to talk about what previous participants have done.</a:t>
            </a:r>
          </a:p>
          <a:p>
            <a:pPr>
              <a:defRPr b="1">
                <a:latin typeface="Arial"/>
                <a:ea typeface="Arial"/>
                <a:cs typeface="Arial"/>
                <a:sym typeface="Arial"/>
              </a:defRPr>
            </a:pPr>
            <a:endParaRPr/>
          </a:p>
          <a:p>
            <a:pPr>
              <a:defRPr>
                <a:latin typeface="Arial"/>
                <a:ea typeface="Arial"/>
                <a:cs typeface="Arial"/>
                <a:sym typeface="Arial"/>
              </a:defRPr>
            </a:pPr>
            <a:r>
              <a:t>You can choose to volunteer in any area you would like – the only rule is that you must not be doing a job that companies would normally pay somebody for.​</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xfrm>
            <a:off x="1003300" y="685800"/>
            <a:ext cx="4851400" cy="3429000"/>
          </a:xfrm>
          <a:prstGeom prst="rect">
            <a:avLst/>
          </a:prstGeom>
        </p:spPr>
        <p:txBody>
          <a:bodyPr/>
          <a:lstStyle/>
          <a:p>
            <a:endParaRPr/>
          </a:p>
        </p:txBody>
      </p:sp>
      <p:sp>
        <p:nvSpPr>
          <p:cNvPr id="113" name="Shape 113"/>
          <p:cNvSpPr>
            <a:spLocks noGrp="1"/>
          </p:cNvSpPr>
          <p:nvPr>
            <p:ph type="body" sz="quarter" idx="1"/>
          </p:nvPr>
        </p:nvSpPr>
        <p:spPr>
          <a:prstGeom prst="rect">
            <a:avLst/>
          </a:prstGeom>
        </p:spPr>
        <p:txBody>
          <a:bodyPr/>
          <a:lstStyle/>
          <a:p>
            <a:pPr>
              <a:defRPr>
                <a:latin typeface="Arial"/>
                <a:ea typeface="Arial"/>
                <a:cs typeface="Arial"/>
                <a:sym typeface="Arial"/>
              </a:defRPr>
            </a:pPr>
            <a:endParaRPr dirty="0"/>
          </a:p>
          <a:p>
            <a:pPr>
              <a:defRPr>
                <a:latin typeface="Arial"/>
                <a:ea typeface="Arial"/>
                <a:cs typeface="Arial"/>
                <a:sym typeface="Arial"/>
              </a:defRPr>
            </a:pPr>
            <a:r>
              <a:rPr dirty="0"/>
              <a:t>To complete the Physical section of your Bronze Award, you will have the opportunity to take part in regular physical activity.  </a:t>
            </a:r>
          </a:p>
          <a:p>
            <a:pPr>
              <a:defRPr>
                <a:latin typeface="Arial"/>
                <a:ea typeface="Arial"/>
                <a:cs typeface="Arial"/>
                <a:sym typeface="Arial"/>
              </a:defRPr>
            </a:pPr>
            <a:endParaRPr dirty="0"/>
          </a:p>
          <a:p>
            <a:pPr>
              <a:defRPr>
                <a:latin typeface="Arial"/>
                <a:ea typeface="Arial"/>
                <a:cs typeface="Arial"/>
                <a:sym typeface="Arial"/>
              </a:defRPr>
            </a:pPr>
            <a:r>
              <a:rPr dirty="0"/>
              <a:t>Becoming more active can be a huge amount of fun, and it can also help you feel happier and healthier. </a:t>
            </a:r>
          </a:p>
          <a:p>
            <a:pPr>
              <a:defRPr>
                <a:latin typeface="Arial"/>
                <a:ea typeface="Arial"/>
                <a:cs typeface="Arial"/>
                <a:sym typeface="Arial"/>
              </a:defRPr>
            </a:pPr>
            <a:endParaRPr dirty="0"/>
          </a:p>
          <a:p>
            <a:pPr>
              <a:defRPr>
                <a:latin typeface="Arial"/>
                <a:ea typeface="Arial"/>
                <a:cs typeface="Arial"/>
                <a:sym typeface="Arial"/>
              </a:defRPr>
            </a:pPr>
            <a:r>
              <a:rPr dirty="0"/>
              <a:t>Almost any dance, sport or fitness activity can count — it’s completely up to you which activities you choose. </a:t>
            </a:r>
          </a:p>
          <a:p>
            <a:pPr>
              <a:defRPr>
                <a:latin typeface="Arial"/>
                <a:ea typeface="Arial"/>
                <a:cs typeface="Arial"/>
                <a:sym typeface="Arial"/>
              </a:defRPr>
            </a:pPr>
            <a:endParaRPr dirty="0"/>
          </a:p>
          <a:p>
            <a:pPr>
              <a:defRPr>
                <a:latin typeface="Arial"/>
                <a:ea typeface="Arial"/>
                <a:cs typeface="Arial"/>
                <a:sym typeface="Arial"/>
              </a:defRPr>
            </a:pPr>
            <a:r>
              <a:rPr dirty="0"/>
              <a:t>You may decide to join a team or to do something on your own. </a:t>
            </a:r>
          </a:p>
          <a:p>
            <a:pPr>
              <a:defRPr>
                <a:latin typeface="Arial"/>
                <a:ea typeface="Arial"/>
                <a:cs typeface="Arial"/>
                <a:sym typeface="Arial"/>
              </a:defRPr>
            </a:pPr>
            <a:endParaRPr dirty="0"/>
          </a:p>
          <a:p>
            <a:pPr>
              <a:defRPr>
                <a:latin typeface="Arial"/>
                <a:ea typeface="Arial"/>
                <a:cs typeface="Arial"/>
                <a:sym typeface="Arial"/>
              </a:defRPr>
            </a:pPr>
            <a:r>
              <a:rPr dirty="0"/>
              <a:t>You may like to try something completely different, or to concentrate and improve on an activity you already do. </a:t>
            </a:r>
          </a:p>
          <a:p>
            <a:pPr>
              <a:defRPr>
                <a:latin typeface="Arial"/>
                <a:ea typeface="Arial"/>
                <a:cs typeface="Arial"/>
                <a:sym typeface="Arial"/>
              </a:defRPr>
            </a:pPr>
            <a:r>
              <a:rPr dirty="0"/>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a:spLocks noGrp="1" noRot="1" noChangeAspect="1"/>
          </p:cNvSpPr>
          <p:nvPr>
            <p:ph type="sldImg"/>
          </p:nvPr>
        </p:nvSpPr>
        <p:spPr>
          <a:xfrm>
            <a:off x="1003300" y="685800"/>
            <a:ext cx="4851400" cy="3429000"/>
          </a:xfrm>
          <a:prstGeom prst="rect">
            <a:avLst/>
          </a:prstGeom>
        </p:spPr>
        <p:txBody>
          <a:bodyPr/>
          <a:lstStyle/>
          <a:p>
            <a:endParaRPr/>
          </a:p>
        </p:txBody>
      </p:sp>
      <p:sp>
        <p:nvSpPr>
          <p:cNvPr id="122" name="Shape 122"/>
          <p:cNvSpPr>
            <a:spLocks noGrp="1"/>
          </p:cNvSpPr>
          <p:nvPr>
            <p:ph type="body" sz="quarter" idx="1"/>
          </p:nvPr>
        </p:nvSpPr>
        <p:spPr>
          <a:prstGeom prst="rect">
            <a:avLst/>
          </a:prstGeom>
        </p:spPr>
        <p:txBody>
          <a:bodyPr/>
          <a:lstStyle/>
          <a:p>
            <a:pPr>
              <a:defRPr>
                <a:latin typeface="Arial"/>
                <a:ea typeface="Arial"/>
                <a:cs typeface="Arial"/>
                <a:sym typeface="Arial"/>
              </a:defRPr>
            </a:pPr>
            <a:r>
              <a:rPr dirty="0"/>
              <a:t>Through the Skills section, you will be encouraged to develop your practical and social skills in an area you can choose. </a:t>
            </a:r>
          </a:p>
          <a:p>
            <a:pPr>
              <a:defRPr>
                <a:latin typeface="Arial"/>
                <a:ea typeface="Arial"/>
                <a:cs typeface="Arial"/>
                <a:sym typeface="Arial"/>
              </a:defRPr>
            </a:pPr>
            <a:endParaRPr dirty="0"/>
          </a:p>
          <a:p>
            <a:pPr>
              <a:defRPr>
                <a:latin typeface="Arial"/>
                <a:ea typeface="Arial"/>
                <a:cs typeface="Arial"/>
                <a:sym typeface="Arial"/>
              </a:defRPr>
            </a:pPr>
            <a:r>
              <a:rPr dirty="0"/>
              <a:t>You can decide whether you will try to get better at something you already feel passionate about, or learn to do something new. </a:t>
            </a:r>
          </a:p>
          <a:p>
            <a:pPr>
              <a:defRPr>
                <a:latin typeface="Arial"/>
                <a:ea typeface="Arial"/>
                <a:cs typeface="Arial"/>
                <a:sym typeface="Arial"/>
              </a:defRPr>
            </a:pPr>
            <a:endParaRPr dirty="0"/>
          </a:p>
          <a:p>
            <a:pPr>
              <a:defRPr>
                <a:latin typeface="Arial"/>
                <a:ea typeface="Arial"/>
                <a:cs typeface="Arial"/>
                <a:sym typeface="Arial"/>
              </a:defRPr>
            </a:pPr>
            <a:r>
              <a:rPr dirty="0"/>
              <a:t>In the past, young people have done a huge range of different activities for their skills section, such as computer coding, driving and cooking. </a:t>
            </a:r>
          </a:p>
          <a:p>
            <a:pPr>
              <a:defRPr>
                <a:latin typeface="Arial"/>
                <a:ea typeface="Arial"/>
                <a:cs typeface="Arial"/>
                <a:sym typeface="Arial"/>
              </a:defRPr>
            </a:pPr>
            <a:endParaRPr dirty="0"/>
          </a:p>
          <a:p>
            <a:pPr>
              <a:defRPr b="1">
                <a:latin typeface="Arial"/>
                <a:ea typeface="Arial"/>
                <a:cs typeface="Arial"/>
                <a:sym typeface="Arial"/>
              </a:defRPr>
            </a:pPr>
            <a:r>
              <a:rPr dirty="0"/>
              <a:t>Presenter: Please add in your own examples here.</a:t>
            </a:r>
          </a:p>
          <a:p>
            <a:pPr>
              <a:defRPr>
                <a:latin typeface="Arial"/>
                <a:ea typeface="Arial"/>
                <a:cs typeface="Arial"/>
                <a:sym typeface="Arial"/>
              </a:defRPr>
            </a:pPr>
            <a:endParaRPr dirty="0"/>
          </a:p>
          <a:p>
            <a:pPr>
              <a:defRPr>
                <a:latin typeface="Arial"/>
                <a:ea typeface="Arial"/>
                <a:cs typeface="Arial"/>
                <a:sym typeface="Arial"/>
              </a:defRPr>
            </a:pPr>
            <a:r>
              <a:rPr dirty="0"/>
              <a:t>Gaining new interests and talents is a huge amount of fun and lots of young people also feel a real sense of achievement from doing it. </a:t>
            </a:r>
          </a:p>
          <a:p>
            <a:pPr>
              <a:defRPr>
                <a:latin typeface="Arial"/>
                <a:ea typeface="Arial"/>
                <a:cs typeface="Arial"/>
                <a:sym typeface="Arial"/>
              </a:defRPr>
            </a:pPr>
            <a:endParaRPr dirty="0"/>
          </a:p>
          <a:p>
            <a:pPr>
              <a:defRPr>
                <a:latin typeface="Arial"/>
                <a:ea typeface="Arial"/>
                <a:cs typeface="Arial"/>
                <a:sym typeface="Arial"/>
              </a:defRPr>
            </a:pPr>
            <a:r>
              <a:rPr dirty="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noRot="1" noChangeAspect="1"/>
          </p:cNvSpPr>
          <p:nvPr>
            <p:ph type="sldImg"/>
          </p:nvPr>
        </p:nvSpPr>
        <p:spPr>
          <a:xfrm>
            <a:off x="1003300" y="685800"/>
            <a:ext cx="4851400" cy="3429000"/>
          </a:xfrm>
          <a:prstGeom prst="rect">
            <a:avLst/>
          </a:prstGeom>
        </p:spPr>
        <p:txBody>
          <a:bodyPr/>
          <a:lstStyle/>
          <a:p>
            <a:endParaRPr/>
          </a:p>
        </p:txBody>
      </p:sp>
      <p:sp>
        <p:nvSpPr>
          <p:cNvPr id="131" name="Shape 131"/>
          <p:cNvSpPr>
            <a:spLocks noGrp="1"/>
          </p:cNvSpPr>
          <p:nvPr>
            <p:ph type="body" sz="quarter" idx="1"/>
          </p:nvPr>
        </p:nvSpPr>
        <p:spPr>
          <a:prstGeom prst="rect">
            <a:avLst/>
          </a:prstGeom>
        </p:spPr>
        <p:txBody>
          <a:bodyPr/>
          <a:lstStyle/>
          <a:p>
            <a:pPr>
              <a:defRPr>
                <a:latin typeface="Arial"/>
                <a:ea typeface="Arial"/>
                <a:cs typeface="Arial"/>
                <a:sym typeface="Arial"/>
              </a:defRPr>
            </a:pPr>
            <a:r>
              <a:t>The final section of your Bronze DofE Award is the Expedition.​</a:t>
            </a:r>
          </a:p>
          <a:p>
            <a:pPr>
              <a:defRPr>
                <a:latin typeface="Arial"/>
                <a:ea typeface="Arial"/>
                <a:cs typeface="Arial"/>
                <a:sym typeface="Arial"/>
              </a:defRPr>
            </a:pPr>
            <a:endParaRPr/>
          </a:p>
          <a:p>
            <a:pPr>
              <a:defRPr>
                <a:latin typeface="Arial"/>
                <a:ea typeface="Arial"/>
                <a:cs typeface="Arial"/>
                <a:sym typeface="Arial"/>
              </a:defRPr>
            </a:pPr>
            <a:r>
              <a:t>​As part of a small team, you’ll plan your aim, choose your location and do some training to make sure you’re prepared and know what you’re doing — then spend two days and one night away.​</a:t>
            </a:r>
          </a:p>
          <a:p>
            <a:pPr>
              <a:defRPr>
                <a:latin typeface="Arial"/>
                <a:ea typeface="Arial"/>
                <a:cs typeface="Arial"/>
                <a:sym typeface="Arial"/>
              </a:defRPr>
            </a:pPr>
            <a:endParaRPr/>
          </a:p>
          <a:p>
            <a:pPr>
              <a:defRPr>
                <a:latin typeface="Arial"/>
                <a:ea typeface="Arial"/>
                <a:cs typeface="Arial"/>
                <a:sym typeface="Arial"/>
              </a:defRPr>
            </a:pPr>
            <a:r>
              <a:t>​You can choose how you want to travel – it doesn’t have to be on foot. You could do it by bike, canoe, kayak, wheelchair, sailing boat or even on a horse.​</a:t>
            </a:r>
          </a:p>
          <a:p>
            <a:pPr>
              <a:defRPr>
                <a:latin typeface="Arial"/>
                <a:ea typeface="Arial"/>
                <a:cs typeface="Arial"/>
                <a:sym typeface="Arial"/>
              </a:defRPr>
            </a:pPr>
            <a:endParaRPr/>
          </a:p>
          <a:p>
            <a:pPr>
              <a:defRPr>
                <a:latin typeface="Arial"/>
                <a:ea typeface="Arial"/>
                <a:cs typeface="Arial"/>
                <a:sym typeface="Arial"/>
              </a:defRPr>
            </a:pPr>
            <a:r>
              <a:t>​Your Expedition will improve your resilience, communication, teamwork and leadership skills. ​</a:t>
            </a:r>
          </a:p>
          <a:p>
            <a:pPr>
              <a:defRPr>
                <a:latin typeface="Arial"/>
                <a:ea typeface="Arial"/>
                <a:cs typeface="Arial"/>
                <a:sym typeface="Arial"/>
              </a:defRPr>
            </a:pPr>
            <a:endParaRPr/>
          </a:p>
          <a:p>
            <a:pPr>
              <a:defRPr>
                <a:latin typeface="Arial"/>
                <a:ea typeface="Arial"/>
                <a:cs typeface="Arial"/>
                <a:sym typeface="Arial"/>
              </a:defRPr>
            </a:pPr>
            <a:r>
              <a:t>​</a:t>
            </a:r>
            <a:r>
              <a:rPr b="1"/>
              <a:t>Presenter: Please take care to place the same level of emphasis on each of the four sections. Whilst some young people may be attracted to the DofE because of the expedition, we know that some young people find this element daunting, so may need careful reassurance.</a:t>
            </a:r>
          </a:p>
          <a:p>
            <a:pPr>
              <a:defRPr b="1">
                <a:latin typeface="Arial"/>
                <a:ea typeface="Arial"/>
                <a:cs typeface="Arial"/>
                <a:sym typeface="Arial"/>
              </a:defRPr>
            </a:pPr>
            <a:endParaRPr b="1"/>
          </a:p>
          <a:p>
            <a:pPr>
              <a:defRPr>
                <a:latin typeface="Arial"/>
                <a:ea typeface="Arial"/>
                <a:cs typeface="Arial"/>
                <a:sym typeface="Arial"/>
              </a:defRPr>
            </a:pPr>
            <a: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Shape 144"/>
          <p:cNvSpPr>
            <a:spLocks noGrp="1" noRot="1" noChangeAspect="1"/>
          </p:cNvSpPr>
          <p:nvPr>
            <p:ph type="sldImg"/>
          </p:nvPr>
        </p:nvSpPr>
        <p:spPr>
          <a:xfrm>
            <a:off x="1003300" y="685800"/>
            <a:ext cx="4851400" cy="3429000"/>
          </a:xfrm>
          <a:prstGeom prst="rect">
            <a:avLst/>
          </a:prstGeom>
        </p:spPr>
        <p:txBody>
          <a:bodyPr/>
          <a:lstStyle/>
          <a:p>
            <a:endParaRPr/>
          </a:p>
        </p:txBody>
      </p:sp>
      <p:sp>
        <p:nvSpPr>
          <p:cNvPr id="145" name="Shape 145"/>
          <p:cNvSpPr>
            <a:spLocks noGrp="1"/>
          </p:cNvSpPr>
          <p:nvPr>
            <p:ph type="body" sz="quarter" idx="1"/>
          </p:nvPr>
        </p:nvSpPr>
        <p:spPr>
          <a:prstGeom prst="rect">
            <a:avLst/>
          </a:prstGeom>
        </p:spPr>
        <p:txBody>
          <a:bodyPr/>
          <a:lstStyle/>
          <a:p>
            <a:pPr>
              <a:defRPr>
                <a:latin typeface="Arial"/>
                <a:ea typeface="Arial"/>
                <a:cs typeface="Arial"/>
                <a:sym typeface="Arial"/>
              </a:defRPr>
            </a:pPr>
            <a:r>
              <a:t>Once you have signed up to do your DofE, you will receive a Welcome Pack in the post which contains lots of useful information and advice.  ​</a:t>
            </a:r>
          </a:p>
          <a:p>
            <a:pPr>
              <a:defRPr>
                <a:latin typeface="Arial"/>
                <a:ea typeface="Arial"/>
                <a:cs typeface="Arial"/>
                <a:sym typeface="Arial"/>
              </a:defRPr>
            </a:pPr>
            <a:endParaRPr/>
          </a:p>
          <a:p>
            <a:pPr>
              <a:defRPr>
                <a:latin typeface="Arial"/>
                <a:ea typeface="Arial"/>
                <a:cs typeface="Arial"/>
                <a:sym typeface="Arial"/>
              </a:defRPr>
            </a:pPr>
            <a:r>
              <a:t>​You will also get your own eDofE account so that you can plan your activities online using the free DofE app.​</a:t>
            </a:r>
          </a:p>
          <a:p>
            <a:pPr>
              <a:defRPr>
                <a:latin typeface="Arial"/>
                <a:ea typeface="Arial"/>
                <a:cs typeface="Arial"/>
                <a:sym typeface="Arial"/>
              </a:defRPr>
            </a:pPr>
            <a:endParaRPr/>
          </a:p>
          <a:p>
            <a:pPr>
              <a:defRPr>
                <a:latin typeface="Arial"/>
                <a:ea typeface="Arial"/>
                <a:cs typeface="Arial"/>
                <a:sym typeface="Arial"/>
              </a:defRPr>
            </a:pPr>
            <a:r>
              <a:t>​You will also receive a DofE Card which will give you and your family money off in several shops selling the sorts of equipment you may need.​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noRot="1" noChangeAspect="1"/>
          </p:cNvSpPr>
          <p:nvPr>
            <p:ph type="sldImg"/>
          </p:nvPr>
        </p:nvSpPr>
        <p:spPr>
          <a:xfrm>
            <a:off x="1003300" y="685800"/>
            <a:ext cx="4851400" cy="3429000"/>
          </a:xfrm>
          <a:prstGeom prst="rect">
            <a:avLst/>
          </a:prstGeom>
        </p:spPr>
        <p:txBody>
          <a:bodyPr/>
          <a:lstStyle/>
          <a:p>
            <a:endParaRPr/>
          </a:p>
        </p:txBody>
      </p:sp>
      <p:sp>
        <p:nvSpPr>
          <p:cNvPr id="156" name="Shape 156"/>
          <p:cNvSpPr>
            <a:spLocks noGrp="1"/>
          </p:cNvSpPr>
          <p:nvPr>
            <p:ph type="body" sz="quarter" idx="1"/>
          </p:nvPr>
        </p:nvSpPr>
        <p:spPr>
          <a:prstGeom prst="rect">
            <a:avLst/>
          </a:prstGeom>
        </p:spPr>
        <p:txBody>
          <a:bodyPr/>
          <a:lstStyle/>
          <a:p>
            <a:pPr>
              <a:defRPr b="1">
                <a:latin typeface="Arial"/>
                <a:ea typeface="Arial"/>
                <a:cs typeface="Arial"/>
                <a:sym typeface="Arial"/>
              </a:defRPr>
            </a:pPr>
            <a:r>
              <a:t>Presenter: Please customise this slide with the contact details of your DofE leader/administrator.</a:t>
            </a:r>
          </a:p>
          <a:p>
            <a:pPr>
              <a:defRPr>
                <a:latin typeface="Arial"/>
                <a:ea typeface="Arial"/>
                <a:cs typeface="Arial"/>
                <a:sym typeface="Arial"/>
              </a:defRPr>
            </a:pPr>
            <a:endParaRPr/>
          </a:p>
          <a:p>
            <a:pPr>
              <a:defRPr>
                <a:latin typeface="Arial"/>
                <a:ea typeface="Arial"/>
                <a:cs typeface="Arial"/>
                <a:sym typeface="Arial"/>
              </a:defRPr>
            </a:pPr>
            <a:r>
              <a:t>​Explain the next steps.</a:t>
            </a:r>
          </a:p>
          <a:p>
            <a:pPr>
              <a:defRPr>
                <a:latin typeface="Arial"/>
                <a:ea typeface="Arial"/>
                <a:cs typeface="Arial"/>
                <a:sym typeface="Arial"/>
              </a:defRPr>
            </a:pPr>
            <a:endParaRPr/>
          </a:p>
          <a:p>
            <a:pPr>
              <a:defRPr>
                <a:latin typeface="Arial"/>
                <a:ea typeface="Arial"/>
                <a:cs typeface="Arial"/>
                <a:sym typeface="Arial"/>
              </a:defRPr>
            </a:pPr>
            <a:r>
              <a:t>​Outline your organisation’s process for signing up to DofE.​</a:t>
            </a:r>
          </a:p>
          <a:p>
            <a:pPr>
              <a:defRPr>
                <a:latin typeface="Arial"/>
                <a:ea typeface="Arial"/>
                <a:cs typeface="Arial"/>
                <a:sym typeface="Arial"/>
              </a:defRPr>
            </a:pPr>
            <a:endParaRPr/>
          </a:p>
          <a:p>
            <a:pPr>
              <a:defRPr>
                <a:latin typeface="Arial"/>
                <a:ea typeface="Arial"/>
                <a:cs typeface="Arial"/>
                <a:sym typeface="Arial"/>
              </a:defRPr>
            </a:pPr>
            <a:r>
              <a:t>​</a:t>
            </a:r>
          </a:p>
          <a:p>
            <a:pPr>
              <a:defRPr>
                <a:latin typeface="Arial"/>
                <a:ea typeface="Arial"/>
                <a:cs typeface="Arial"/>
                <a:sym typeface="Arial"/>
              </a:defRPr>
            </a:pPr>
            <a:endParaRPr/>
          </a:p>
          <a:p>
            <a:pPr>
              <a:defRPr>
                <a:latin typeface="Arial"/>
                <a:ea typeface="Arial"/>
                <a:cs typeface="Arial"/>
                <a:sym typeface="Arial"/>
              </a:defRPr>
            </a:pPr>
            <a: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802005" y="2344483"/>
            <a:ext cx="9089391" cy="1588201"/>
          </a:xfrm>
          <a:prstGeom prst="rect">
            <a:avLst/>
          </a:prstGeom>
        </p:spPr>
        <p:txBody>
          <a:bodyPr/>
          <a:lstStyle/>
          <a:p>
            <a:r>
              <a:t>Title Text</a:t>
            </a:r>
          </a:p>
        </p:txBody>
      </p:sp>
      <p:sp>
        <p:nvSpPr>
          <p:cNvPr id="12" name="Shape 12"/>
          <p:cNvSpPr>
            <a:spLocks noGrp="1"/>
          </p:cNvSpPr>
          <p:nvPr>
            <p:ph type="body" sz="quarter" idx="1"/>
          </p:nvPr>
        </p:nvSpPr>
        <p:spPr>
          <a:xfrm>
            <a:off x="1604010" y="4235196"/>
            <a:ext cx="7485382" cy="189071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Title Text</a:t>
            </a:r>
          </a:p>
        </p:txBody>
      </p:sp>
      <p:sp>
        <p:nvSpPr>
          <p:cNvPr id="21" name="Shape 21"/>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r>
              <a:t>Title Text</a:t>
            </a:r>
          </a:p>
        </p:txBody>
      </p:sp>
      <p:sp>
        <p:nvSpPr>
          <p:cNvPr id="30" name="Shape 30"/>
          <p:cNvSpPr>
            <a:spLocks noGrp="1"/>
          </p:cNvSpPr>
          <p:nvPr>
            <p:ph type="body" sz="quarter" idx="1"/>
          </p:nvPr>
        </p:nvSpPr>
        <p:spPr>
          <a:xfrm>
            <a:off x="444500" y="1522191"/>
            <a:ext cx="4749800" cy="23114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Title Text</a:t>
            </a:r>
          </a:p>
        </p:txBody>
      </p:sp>
      <p:sp>
        <p:nvSpPr>
          <p:cNvPr id="39" name="Shape 39"/>
          <p:cNvSpPr>
            <a:spLocks noGrp="1"/>
          </p:cNvSpPr>
          <p:nvPr>
            <p:ph type="body" sz="half"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7" name="Shape 47"/>
          <p:cNvSpPr/>
          <p:nvPr/>
        </p:nvSpPr>
        <p:spPr>
          <a:xfrm>
            <a:off x="-3" y="10"/>
            <a:ext cx="10692009" cy="7559996"/>
          </a:xfrm>
          <a:prstGeom prst="rect">
            <a:avLst/>
          </a:pr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6" name="Shape 56"/>
          <p:cNvSpPr/>
          <p:nvPr/>
        </p:nvSpPr>
        <p:spPr>
          <a:xfrm>
            <a:off x="2621707" y="5756780"/>
            <a:ext cx="3320961" cy="17828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57" name="Shape 57"/>
          <p:cNvSpPr/>
          <p:nvPr/>
        </p:nvSpPr>
        <p:spPr>
          <a:xfrm>
            <a:off x="2775642" y="5528173"/>
            <a:ext cx="3034034" cy="14228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0">
    <p:spTree>
      <p:nvGrpSpPr>
        <p:cNvPr id="1" name=""/>
        <p:cNvGrpSpPr/>
        <p:nvPr/>
      </p:nvGrpSpPr>
      <p:grpSpPr>
        <a:xfrm>
          <a:off x="0" y="0"/>
          <a:ext cx="0" cy="0"/>
          <a:chOff x="0" y="0"/>
          <a:chExt cx="0" cy="0"/>
        </a:xfrm>
      </p:grpSpPr>
      <p:sp>
        <p:nvSpPr>
          <p:cNvPr id="65" name="Shape 6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44500" y="278709"/>
            <a:ext cx="9804400" cy="75692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Title Text</a:t>
            </a:r>
          </a:p>
        </p:txBody>
      </p:sp>
      <p:sp>
        <p:nvSpPr>
          <p:cNvPr id="3" name="Shape 3"/>
          <p:cNvSpPr>
            <a:spLocks noGrp="1"/>
          </p:cNvSpPr>
          <p:nvPr>
            <p:ph type="body" idx="1"/>
          </p:nvPr>
        </p:nvSpPr>
        <p:spPr>
          <a:xfrm>
            <a:off x="534669" y="1739455"/>
            <a:ext cx="4651632" cy="499148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9891757" y="7033448"/>
            <a:ext cx="266974" cy="279401"/>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Arial"/>
          <a:ea typeface="Arial"/>
          <a:cs typeface="Arial"/>
          <a:sym typeface="Arial"/>
        </a:defRPr>
      </a:lvl9pPr>
    </p:titleStyle>
    <p:bodyStyle>
      <a:lvl1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1pPr>
      <a:lvl2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2pPr>
      <a:lvl3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3pPr>
      <a:lvl4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4pPr>
      <a:lvl5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5pPr>
      <a:lvl6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6pPr>
      <a:lvl7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7pPr>
      <a:lvl8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8pPr>
      <a:lvl9pPr marL="0" marR="0" indent="0" algn="r"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p:nvPr/>
        </p:nvSpPr>
        <p:spPr>
          <a:xfrm>
            <a:off x="-1" y="11"/>
            <a:ext cx="10692005" cy="7559994"/>
          </a:xfrm>
          <a:prstGeom prst="rect">
            <a:avLst/>
          </a:prstGeom>
          <a:blipFill>
            <a:blip r:embed="rId2"/>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5" name="Shape 75"/>
          <p:cNvSpPr/>
          <p:nvPr/>
        </p:nvSpPr>
        <p:spPr>
          <a:xfrm>
            <a:off x="254000" y="254011"/>
            <a:ext cx="1029106" cy="1029107"/>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6" name="Shape 76"/>
          <p:cNvSpPr/>
          <p:nvPr/>
        </p:nvSpPr>
        <p:spPr>
          <a:xfrm>
            <a:off x="1595977" y="255235"/>
            <a:ext cx="1588881" cy="1029964"/>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77" name="Shape 77"/>
          <p:cNvSpPr/>
          <p:nvPr/>
        </p:nvSpPr>
        <p:spPr>
          <a:xfrm>
            <a:off x="256079" y="2682424"/>
            <a:ext cx="10125394" cy="4091683"/>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48" name="Shape 148"/>
          <p:cNvSpPr/>
          <p:nvPr/>
        </p:nvSpPr>
        <p:spPr>
          <a:xfrm>
            <a:off x="457200" y="6208674"/>
            <a:ext cx="2572562" cy="894132"/>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9" name="Shape 149"/>
          <p:cNvSpPr>
            <a:spLocks noGrp="1"/>
          </p:cNvSpPr>
          <p:nvPr>
            <p:ph type="title"/>
          </p:nvPr>
        </p:nvSpPr>
        <p:spPr>
          <a:xfrm>
            <a:off x="444500" y="278708"/>
            <a:ext cx="4361180" cy="756925"/>
          </a:xfrm>
          <a:prstGeom prst="rect">
            <a:avLst/>
          </a:prstGeom>
        </p:spPr>
        <p:txBody>
          <a:bodyPr/>
          <a:lstStyle/>
          <a:p>
            <a:pPr indent="12700">
              <a:spcBef>
                <a:spcPts val="100"/>
              </a:spcBef>
            </a:pPr>
            <a:r>
              <a:t>Getting</a:t>
            </a:r>
            <a:r>
              <a:rPr spc="-100"/>
              <a:t> started</a:t>
            </a:r>
          </a:p>
        </p:txBody>
      </p:sp>
      <p:sp>
        <p:nvSpPr>
          <p:cNvPr id="150" name="Shape 150"/>
          <p:cNvSpPr>
            <a:spLocks noGrp="1"/>
          </p:cNvSpPr>
          <p:nvPr>
            <p:ph type="body" sz="quarter" idx="1"/>
          </p:nvPr>
        </p:nvSpPr>
        <p:spPr>
          <a:prstGeom prst="rect">
            <a:avLst/>
          </a:prstGeom>
        </p:spPr>
        <p:txBody>
          <a:bodyPr/>
          <a:lstStyle/>
          <a:p>
            <a:pPr marR="5080" indent="12700">
              <a:spcBef>
                <a:spcPts val="100"/>
              </a:spcBef>
              <a:defRPr spc="-100">
                <a:solidFill>
                  <a:srgbClr val="FFFFFF"/>
                </a:solidFill>
              </a:defRPr>
            </a:pPr>
            <a:r>
              <a:t>Are you ready </a:t>
            </a:r>
            <a:r>
              <a:rPr>
                <a:solidFill>
                  <a:srgbClr val="000000"/>
                </a:solidFill>
              </a:rPr>
              <a:t>to start  an adventure you’ll  </a:t>
            </a:r>
            <a:r>
              <a:rPr spc="0">
                <a:solidFill>
                  <a:srgbClr val="000000"/>
                </a:solidFill>
              </a:rPr>
              <a:t>never</a:t>
            </a:r>
            <a:r>
              <a:rPr>
                <a:solidFill>
                  <a:srgbClr val="000000"/>
                </a:solidFill>
              </a:rPr>
              <a:t> forget?</a:t>
            </a:r>
          </a:p>
          <a:p>
            <a:pPr indent="12700">
              <a:spcBef>
                <a:spcPts val="2100"/>
              </a:spcBef>
              <a:defRPr sz="2400" spc="-100"/>
            </a:pPr>
            <a:r>
              <a:t>To </a:t>
            </a:r>
            <a:r>
              <a:rPr spc="0"/>
              <a:t>get </a:t>
            </a:r>
            <a:r>
              <a:t>started </a:t>
            </a:r>
            <a:r>
              <a:rPr spc="0"/>
              <a:t>with </a:t>
            </a:r>
            <a:r>
              <a:t>your</a:t>
            </a:r>
            <a:r>
              <a:rPr spc="0"/>
              <a:t> </a:t>
            </a:r>
            <a:r>
              <a:t>DofE,</a:t>
            </a:r>
          </a:p>
        </p:txBody>
      </p:sp>
      <p:sp>
        <p:nvSpPr>
          <p:cNvPr id="151" name="Shape 151"/>
          <p:cNvSpPr/>
          <p:nvPr/>
        </p:nvSpPr>
        <p:spPr>
          <a:xfrm>
            <a:off x="444497" y="3808190"/>
            <a:ext cx="3531875" cy="34562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100"/>
              </a:spcBef>
              <a:defRPr sz="2400" b="1" spc="-5">
                <a:latin typeface="Arial"/>
                <a:ea typeface="Arial"/>
                <a:cs typeface="Arial"/>
                <a:sym typeface="Arial"/>
              </a:defRPr>
            </a:pPr>
            <a:r>
              <a:t>speak </a:t>
            </a:r>
            <a:r>
              <a:rPr spc="0"/>
              <a:t>to &lt;Insert</a:t>
            </a:r>
            <a:r>
              <a:rPr spc="-90"/>
              <a:t> </a:t>
            </a:r>
            <a:r>
              <a:t>Name&gt;.</a:t>
            </a:r>
          </a:p>
        </p:txBody>
      </p:sp>
      <p:sp>
        <p:nvSpPr>
          <p:cNvPr id="152" name="Shape 152"/>
          <p:cNvSpPr/>
          <p:nvPr/>
        </p:nvSpPr>
        <p:spPr>
          <a:xfrm>
            <a:off x="7251000" y="4103491"/>
            <a:ext cx="1663066" cy="51488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indent="12700">
              <a:spcBef>
                <a:spcPts val="900"/>
              </a:spcBef>
              <a:defRPr sz="1600" b="1">
                <a:latin typeface="Arial"/>
                <a:ea typeface="Arial"/>
                <a:cs typeface="Arial"/>
                <a:sym typeface="Arial"/>
              </a:defRPr>
            </a:pPr>
            <a:r>
              <a:t>&lt;INSERT</a:t>
            </a:r>
            <a:r>
              <a:rPr spc="-80"/>
              <a:t> </a:t>
            </a:r>
            <a:r>
              <a:rPr spc="-5"/>
              <a:t>NAME&gt;</a:t>
            </a:r>
          </a:p>
          <a:p>
            <a:pPr indent="12700">
              <a:spcBef>
                <a:spcPts val="700"/>
              </a:spcBef>
              <a:defRPr sz="1400" b="1">
                <a:latin typeface="Arial"/>
                <a:ea typeface="Arial"/>
                <a:cs typeface="Arial"/>
                <a:sym typeface="Arial"/>
              </a:defRPr>
            </a:pPr>
            <a:r>
              <a:t>&lt;Job</a:t>
            </a:r>
            <a:r>
              <a:rPr spc="-15"/>
              <a:t> </a:t>
            </a:r>
            <a:r>
              <a:t>title&gt;</a:t>
            </a:r>
          </a:p>
        </p:txBody>
      </p:sp>
      <p:sp>
        <p:nvSpPr>
          <p:cNvPr id="153" name="Shape 153"/>
          <p:cNvSpPr/>
          <p:nvPr/>
        </p:nvSpPr>
        <p:spPr>
          <a:xfrm>
            <a:off x="7202661" y="4835788"/>
            <a:ext cx="3045463" cy="206428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13970" indent="60960">
              <a:spcBef>
                <a:spcPts val="100"/>
              </a:spcBef>
              <a:defRPr sz="1100" b="1">
                <a:latin typeface="Arial"/>
                <a:ea typeface="Arial"/>
                <a:cs typeface="Arial"/>
                <a:sym typeface="Arial"/>
              </a:defRPr>
            </a:pPr>
            <a:r>
              <a:t>In this bit goes </a:t>
            </a:r>
            <a:r>
              <a:rPr spc="-4"/>
              <a:t>some </a:t>
            </a:r>
            <a:r>
              <a:t>words </a:t>
            </a:r>
            <a:r>
              <a:rPr spc="-4"/>
              <a:t>you’ve </a:t>
            </a:r>
            <a:r>
              <a:t>written  </a:t>
            </a:r>
            <a:r>
              <a:rPr spc="-4"/>
              <a:t>about yourself. Be </a:t>
            </a:r>
            <a:r>
              <a:t>positive </a:t>
            </a:r>
            <a:r>
              <a:rPr spc="-4"/>
              <a:t>and </a:t>
            </a:r>
            <a:r>
              <a:t>tell us who  </a:t>
            </a:r>
            <a:r>
              <a:rPr spc="-4"/>
              <a:t>you are? </a:t>
            </a:r>
            <a:r>
              <a:t>What </a:t>
            </a:r>
            <a:r>
              <a:rPr spc="-4"/>
              <a:t>you’ve </a:t>
            </a:r>
            <a:r>
              <a:t>done... though don’t  tell us </a:t>
            </a:r>
            <a:r>
              <a:rPr spc="-4"/>
              <a:t>your </a:t>
            </a:r>
            <a:r>
              <a:t>A Level </a:t>
            </a:r>
            <a:r>
              <a:rPr spc="-4"/>
              <a:t>results, </a:t>
            </a:r>
            <a:r>
              <a:rPr spc="-9"/>
              <a:t>there’s </a:t>
            </a:r>
            <a:r>
              <a:t>plenty of other forms for that. </a:t>
            </a:r>
            <a:r>
              <a:rPr spc="-4"/>
              <a:t>And </a:t>
            </a:r>
            <a:r>
              <a:t>what </a:t>
            </a:r>
            <a:r>
              <a:rPr spc="-4"/>
              <a:t>excites  you about </a:t>
            </a:r>
            <a:r>
              <a:t>the </a:t>
            </a:r>
            <a:r>
              <a:rPr spc="-4"/>
              <a:t>DofE. </a:t>
            </a:r>
            <a:r>
              <a:rPr spc="-30"/>
              <a:t>You </a:t>
            </a:r>
            <a:r>
              <a:rPr spc="-4"/>
              <a:t>can </a:t>
            </a:r>
            <a:r>
              <a:t>go on for quite a bit... well, </a:t>
            </a:r>
            <a:r>
              <a:rPr spc="-4"/>
              <a:t>as </a:t>
            </a:r>
            <a:r>
              <a:t>long </a:t>
            </a:r>
            <a:r>
              <a:rPr spc="-4"/>
              <a:t>as </a:t>
            </a:r>
            <a:r>
              <a:t>it </a:t>
            </a:r>
            <a:r>
              <a:rPr spc="-4"/>
              <a:t>ﬁlls </a:t>
            </a:r>
            <a:r>
              <a:t>this box </a:t>
            </a:r>
            <a:r>
              <a:rPr spc="-4"/>
              <a:t>and </a:t>
            </a:r>
            <a:r>
              <a:t>then </a:t>
            </a:r>
            <a:r>
              <a:rPr spc="-4"/>
              <a:t>suddenly your </a:t>
            </a:r>
            <a:r>
              <a:t>words will get </a:t>
            </a:r>
            <a:r>
              <a:rPr spc="-4"/>
              <a:t>cut </a:t>
            </a:r>
            <a:r>
              <a:t>off, </a:t>
            </a:r>
            <a:r>
              <a:rPr spc="-4"/>
              <a:t>even </a:t>
            </a:r>
            <a:r>
              <a:t>if </a:t>
            </a:r>
            <a:r>
              <a:rPr spc="-4"/>
              <a:t>you’re </a:t>
            </a:r>
            <a:r>
              <a:t>in the </a:t>
            </a:r>
            <a:r>
              <a:rPr spc="-4"/>
              <a:t>middle</a:t>
            </a:r>
            <a:r>
              <a:rPr spc="-35"/>
              <a:t> </a:t>
            </a:r>
            <a:r>
              <a:t>of</a:t>
            </a:r>
          </a:p>
          <a:p>
            <a:pPr>
              <a:defRPr sz="1300">
                <a:latin typeface="Times New Roman"/>
                <a:ea typeface="Times New Roman"/>
                <a:cs typeface="Times New Roman"/>
                <a:sym typeface="Times New Roman"/>
              </a:defRPr>
            </a:pPr>
            <a:endParaRPr/>
          </a:p>
          <a:p>
            <a:pPr marR="5080" indent="1236980">
              <a:spcBef>
                <a:spcPts val="700"/>
              </a:spcBef>
              <a:defRPr sz="1400" b="1">
                <a:latin typeface="Arial"/>
                <a:ea typeface="Arial"/>
                <a:cs typeface="Arial"/>
                <a:sym typeface="Arial"/>
              </a:defRPr>
            </a:pPr>
            <a:r>
              <a:t>The </a:t>
            </a:r>
            <a:r>
              <a:rPr spc="-5"/>
              <a:t>DofE </a:t>
            </a:r>
            <a:r>
              <a:t>is a</a:t>
            </a:r>
            <a:r>
              <a:rPr spc="-75"/>
              <a:t> </a:t>
            </a:r>
            <a:r>
              <a:rPr spc="-20"/>
              <a:t>charity.  </a:t>
            </a:r>
            <a:r>
              <a:rPr spc="-10"/>
              <a:t>Visit </a:t>
            </a:r>
            <a:r>
              <a:rPr spc="-5"/>
              <a:t>DofE.org </a:t>
            </a:r>
            <a:r>
              <a:t>for </a:t>
            </a:r>
            <a:r>
              <a:rPr spc="-5"/>
              <a:t>more</a:t>
            </a:r>
            <a:r>
              <a:rPr spc="-65"/>
              <a:t> </a:t>
            </a:r>
            <a:r>
              <a:t>information.</a:t>
            </a:r>
          </a:p>
        </p:txBody>
      </p:sp>
      <p:sp>
        <p:nvSpPr>
          <p:cNvPr id="154" name="Shape 154"/>
          <p:cNvSpPr/>
          <p:nvPr/>
        </p:nvSpPr>
        <p:spPr>
          <a:xfrm>
            <a:off x="5523800" y="457210"/>
            <a:ext cx="4711004" cy="346564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9F0E31-C7CB-08A9-CC78-BA584DDCDC2D}"/>
              </a:ext>
            </a:extLst>
          </p:cNvPr>
          <p:cNvSpPr/>
          <p:nvPr/>
        </p:nvSpPr>
        <p:spPr>
          <a:xfrm rot="-180000">
            <a:off x="898792" y="-850354"/>
            <a:ext cx="9787594" cy="7058110"/>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FFFF00"/>
              </a:highlight>
            </a:endParaRPr>
          </a:p>
        </p:txBody>
      </p:sp>
      <p:pic>
        <p:nvPicPr>
          <p:cNvPr id="7" name="Picture 6">
            <a:extLst>
              <a:ext uri="{FF2B5EF4-FFF2-40B4-BE49-F238E27FC236}">
                <a16:creationId xmlns:a16="http://schemas.microsoft.com/office/drawing/2014/main" id="{78D10401-AA46-75E8-4E1B-01028BDFCBC8}"/>
              </a:ext>
            </a:extLst>
          </p:cNvPr>
          <p:cNvPicPr>
            <a:picLocks noChangeAspect="1"/>
          </p:cNvPicPr>
          <p:nvPr/>
        </p:nvPicPr>
        <p:blipFill>
          <a:blip r:embed="rId2"/>
          <a:stretch>
            <a:fillRect/>
          </a:stretch>
        </p:blipFill>
        <p:spPr>
          <a:xfrm>
            <a:off x="1101640" y="6680760"/>
            <a:ext cx="1706778" cy="603903"/>
          </a:xfrm>
          <a:prstGeom prst="rect">
            <a:avLst/>
          </a:prstGeom>
        </p:spPr>
      </p:pic>
      <p:pic>
        <p:nvPicPr>
          <p:cNvPr id="8" name="Picture 7">
            <a:extLst>
              <a:ext uri="{FF2B5EF4-FFF2-40B4-BE49-F238E27FC236}">
                <a16:creationId xmlns:a16="http://schemas.microsoft.com/office/drawing/2014/main" id="{ED4EEE48-6FED-5478-FED5-DF4A54046E51}"/>
              </a:ext>
            </a:extLst>
          </p:cNvPr>
          <p:cNvPicPr>
            <a:picLocks noChangeAspect="1"/>
          </p:cNvPicPr>
          <p:nvPr/>
        </p:nvPicPr>
        <p:blipFill>
          <a:blip r:embed="rId3"/>
          <a:stretch>
            <a:fillRect/>
          </a:stretch>
        </p:blipFill>
        <p:spPr>
          <a:xfrm rot="-120000">
            <a:off x="1612214" y="488018"/>
            <a:ext cx="8071937" cy="1951254"/>
          </a:xfrm>
          <a:prstGeom prst="rect">
            <a:avLst/>
          </a:prstGeom>
        </p:spPr>
      </p:pic>
      <p:sp>
        <p:nvSpPr>
          <p:cNvPr id="10" name="TextBox 9">
            <a:extLst>
              <a:ext uri="{FF2B5EF4-FFF2-40B4-BE49-F238E27FC236}">
                <a16:creationId xmlns:a16="http://schemas.microsoft.com/office/drawing/2014/main" id="{58941B70-3B37-2825-55E3-8BDA1CE0A377}"/>
              </a:ext>
            </a:extLst>
          </p:cNvPr>
          <p:cNvSpPr txBox="1"/>
          <p:nvPr/>
        </p:nvSpPr>
        <p:spPr>
          <a:xfrm>
            <a:off x="3261821" y="6602600"/>
            <a:ext cx="6839746" cy="73411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defTabSz="1110652">
              <a:spcAft>
                <a:spcPts val="661"/>
              </a:spcAft>
            </a:pPr>
            <a:r>
              <a:rPr lang="en-US" sz="3085" b="1">
                <a:cs typeface="Arial"/>
              </a:rPr>
              <a:t>What are you waiting for?</a:t>
            </a:r>
            <a:endParaRPr lang="en-US" sz="3085">
              <a:cs typeface="Arial" panose="020B0604020202020204"/>
            </a:endParaRPr>
          </a:p>
          <a:p>
            <a:pPr algn="r" defTabSz="1110652">
              <a:spcAft>
                <a:spcPts val="551"/>
              </a:spcAft>
            </a:pPr>
            <a:r>
              <a:rPr lang="en-US" sz="1102">
                <a:ea typeface="+mn-lt"/>
                <a:cs typeface="+mn-lt"/>
              </a:rPr>
              <a:t>Speak to your DofE Manager or Coordinator to get involved or visit DofE.org for more information </a:t>
            </a:r>
            <a:endParaRPr lang="en-US" sz="1102">
              <a:cs typeface="Arial"/>
            </a:endParaRPr>
          </a:p>
        </p:txBody>
      </p:sp>
      <p:grpSp>
        <p:nvGrpSpPr>
          <p:cNvPr id="28" name="Group 27">
            <a:extLst>
              <a:ext uri="{FF2B5EF4-FFF2-40B4-BE49-F238E27FC236}">
                <a16:creationId xmlns:a16="http://schemas.microsoft.com/office/drawing/2014/main" id="{5AD82CF3-5556-30A6-246A-07B43E9D96B0}"/>
              </a:ext>
            </a:extLst>
          </p:cNvPr>
          <p:cNvGrpSpPr/>
          <p:nvPr/>
        </p:nvGrpSpPr>
        <p:grpSpPr>
          <a:xfrm rot="21540000">
            <a:off x="2866395" y="2494820"/>
            <a:ext cx="7632354" cy="2452449"/>
            <a:chOff x="2320967" y="2264207"/>
            <a:chExt cx="6926842" cy="2225752"/>
          </a:xfrm>
        </p:grpSpPr>
        <p:sp>
          <p:nvSpPr>
            <p:cNvPr id="11" name="TextBox 10">
              <a:extLst>
                <a:ext uri="{FF2B5EF4-FFF2-40B4-BE49-F238E27FC236}">
                  <a16:creationId xmlns:a16="http://schemas.microsoft.com/office/drawing/2014/main" id="{A6AC6393-01C0-487D-A006-6E0A43FCD22C}"/>
                </a:ext>
              </a:extLst>
            </p:cNvPr>
            <p:cNvSpPr txBox="1"/>
            <p:nvPr/>
          </p:nvSpPr>
          <p:spPr>
            <a:xfrm rot="21420000">
              <a:off x="2320967" y="2365331"/>
              <a:ext cx="6926842" cy="212462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1110652">
                <a:lnSpc>
                  <a:spcPct val="110000"/>
                </a:lnSpc>
              </a:pPr>
              <a:r>
                <a:rPr lang="en-US" sz="3526" b="1">
                  <a:cs typeface="Arial"/>
                </a:rPr>
                <a:t>Develop leadership skills </a:t>
              </a:r>
              <a:endParaRPr lang="en-US" sz="3526">
                <a:cs typeface="Arial"/>
              </a:endParaRPr>
            </a:p>
            <a:p>
              <a:pPr defTabSz="1110652">
                <a:lnSpc>
                  <a:spcPct val="110000"/>
                </a:lnSpc>
              </a:pPr>
              <a:r>
                <a:rPr lang="en-US" sz="3526" b="1">
                  <a:cs typeface="Arial"/>
                </a:rPr>
                <a:t>Add to your CV</a:t>
              </a:r>
            </a:p>
            <a:p>
              <a:pPr defTabSz="1110652">
                <a:lnSpc>
                  <a:spcPct val="110000"/>
                </a:lnSpc>
              </a:pPr>
              <a:r>
                <a:rPr lang="en-US" sz="3526" b="1">
                  <a:cs typeface="Arial"/>
                </a:rPr>
                <a:t>Get free training</a:t>
              </a:r>
            </a:p>
            <a:p>
              <a:pPr defTabSz="1110652">
                <a:lnSpc>
                  <a:spcPct val="110000"/>
                </a:lnSpc>
              </a:pPr>
              <a:r>
                <a:rPr lang="en-US" sz="3526" b="1">
                  <a:cs typeface="Arial"/>
                </a:rPr>
                <a:t>Support DofE participants</a:t>
              </a:r>
            </a:p>
          </p:txBody>
        </p:sp>
        <p:grpSp>
          <p:nvGrpSpPr>
            <p:cNvPr id="15" name="Group 14">
              <a:extLst>
                <a:ext uri="{FF2B5EF4-FFF2-40B4-BE49-F238E27FC236}">
                  <a16:creationId xmlns:a16="http://schemas.microsoft.com/office/drawing/2014/main" id="{FF59C4AE-9168-50CA-768C-EBAA0A17C581}"/>
                </a:ext>
              </a:extLst>
            </p:cNvPr>
            <p:cNvGrpSpPr/>
            <p:nvPr/>
          </p:nvGrpSpPr>
          <p:grpSpPr>
            <a:xfrm rot="-300000">
              <a:off x="7234410" y="2264207"/>
              <a:ext cx="341761" cy="418791"/>
              <a:chOff x="7406993" y="2209670"/>
              <a:chExt cx="487393" cy="604141"/>
            </a:xfrm>
          </p:grpSpPr>
          <p:sp>
            <p:nvSpPr>
              <p:cNvPr id="12" name="Rectangle 11">
                <a:extLst>
                  <a:ext uri="{FF2B5EF4-FFF2-40B4-BE49-F238E27FC236}">
                    <a16:creationId xmlns:a16="http://schemas.microsoft.com/office/drawing/2014/main" id="{3CBD388A-9AD4-E102-7493-31419A0CAB6F}"/>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14" name="Picture 13" descr="A black check mark on a black background&#10;&#10;Description automatically generated">
                <a:extLst>
                  <a:ext uri="{FF2B5EF4-FFF2-40B4-BE49-F238E27FC236}">
                    <a16:creationId xmlns:a16="http://schemas.microsoft.com/office/drawing/2014/main" id="{422CFC97-1CD0-147A-13F7-1A3B5AAFFFF7}"/>
                  </a:ext>
                </a:extLst>
              </p:cNvPr>
              <p:cNvPicPr>
                <a:picLocks noChangeAspect="1"/>
              </p:cNvPicPr>
              <p:nvPr/>
            </p:nvPicPr>
            <p:blipFill>
              <a:blip r:embed="rId4"/>
              <a:stretch>
                <a:fillRect/>
              </a:stretch>
            </p:blipFill>
            <p:spPr>
              <a:xfrm>
                <a:off x="7485362" y="2209670"/>
                <a:ext cx="409024" cy="474817"/>
              </a:xfrm>
              <a:prstGeom prst="rect">
                <a:avLst/>
              </a:prstGeom>
            </p:spPr>
          </p:pic>
        </p:grpSp>
        <p:grpSp>
          <p:nvGrpSpPr>
            <p:cNvPr id="19" name="Group 18">
              <a:extLst>
                <a:ext uri="{FF2B5EF4-FFF2-40B4-BE49-F238E27FC236}">
                  <a16:creationId xmlns:a16="http://schemas.microsoft.com/office/drawing/2014/main" id="{D828BCC4-AF59-B7E8-1208-A237BF78EDBD}"/>
                </a:ext>
              </a:extLst>
            </p:cNvPr>
            <p:cNvGrpSpPr/>
            <p:nvPr/>
          </p:nvGrpSpPr>
          <p:grpSpPr>
            <a:xfrm rot="-300000">
              <a:off x="5585111" y="3474889"/>
              <a:ext cx="306451" cy="392312"/>
              <a:chOff x="7406993" y="2209669"/>
              <a:chExt cx="487386" cy="604142"/>
            </a:xfrm>
          </p:grpSpPr>
          <p:sp>
            <p:nvSpPr>
              <p:cNvPr id="20" name="Rectangle 19">
                <a:extLst>
                  <a:ext uri="{FF2B5EF4-FFF2-40B4-BE49-F238E27FC236}">
                    <a16:creationId xmlns:a16="http://schemas.microsoft.com/office/drawing/2014/main" id="{6F20649C-2208-8C6D-539F-257C3AA6BD6B}"/>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21" name="Picture 20" descr="A black check mark on a black background&#10;&#10;Description automatically generated">
                <a:extLst>
                  <a:ext uri="{FF2B5EF4-FFF2-40B4-BE49-F238E27FC236}">
                    <a16:creationId xmlns:a16="http://schemas.microsoft.com/office/drawing/2014/main" id="{AA1C6FB6-6227-822C-AAC4-719FF70E0C4B}"/>
                  </a:ext>
                </a:extLst>
              </p:cNvPr>
              <p:cNvPicPr>
                <a:picLocks noChangeAspect="1"/>
              </p:cNvPicPr>
              <p:nvPr/>
            </p:nvPicPr>
            <p:blipFill>
              <a:blip r:embed="rId4"/>
              <a:stretch>
                <a:fillRect/>
              </a:stretch>
            </p:blipFill>
            <p:spPr>
              <a:xfrm>
                <a:off x="7485356" y="2209669"/>
                <a:ext cx="409023" cy="474817"/>
              </a:xfrm>
              <a:prstGeom prst="rect">
                <a:avLst/>
              </a:prstGeom>
            </p:spPr>
          </p:pic>
        </p:grpSp>
        <p:grpSp>
          <p:nvGrpSpPr>
            <p:cNvPr id="22" name="Group 21">
              <a:extLst>
                <a:ext uri="{FF2B5EF4-FFF2-40B4-BE49-F238E27FC236}">
                  <a16:creationId xmlns:a16="http://schemas.microsoft.com/office/drawing/2014/main" id="{1794FC8C-8761-7127-6500-6DCD52478843}"/>
                </a:ext>
              </a:extLst>
            </p:cNvPr>
            <p:cNvGrpSpPr/>
            <p:nvPr/>
          </p:nvGrpSpPr>
          <p:grpSpPr>
            <a:xfrm rot="-300000">
              <a:off x="5360041" y="2914418"/>
              <a:ext cx="306451" cy="392311"/>
              <a:chOff x="7406993" y="2209669"/>
              <a:chExt cx="487386" cy="604142"/>
            </a:xfrm>
          </p:grpSpPr>
          <p:sp>
            <p:nvSpPr>
              <p:cNvPr id="23" name="Rectangle 22">
                <a:extLst>
                  <a:ext uri="{FF2B5EF4-FFF2-40B4-BE49-F238E27FC236}">
                    <a16:creationId xmlns:a16="http://schemas.microsoft.com/office/drawing/2014/main" id="{7E8C989F-F05E-69FA-4642-A58D2541D86E}"/>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24" name="Picture 23" descr="A black check mark on a black background&#10;&#10;Description automatically generated">
                <a:extLst>
                  <a:ext uri="{FF2B5EF4-FFF2-40B4-BE49-F238E27FC236}">
                    <a16:creationId xmlns:a16="http://schemas.microsoft.com/office/drawing/2014/main" id="{8124DC2C-B777-DC2B-E7F5-3322F2B85E88}"/>
                  </a:ext>
                </a:extLst>
              </p:cNvPr>
              <p:cNvPicPr>
                <a:picLocks noChangeAspect="1"/>
              </p:cNvPicPr>
              <p:nvPr/>
            </p:nvPicPr>
            <p:blipFill>
              <a:blip r:embed="rId4"/>
              <a:stretch>
                <a:fillRect/>
              </a:stretch>
            </p:blipFill>
            <p:spPr>
              <a:xfrm>
                <a:off x="7485356" y="2209669"/>
                <a:ext cx="409023" cy="474817"/>
              </a:xfrm>
              <a:prstGeom prst="rect">
                <a:avLst/>
              </a:prstGeom>
            </p:spPr>
          </p:pic>
        </p:grpSp>
        <p:grpSp>
          <p:nvGrpSpPr>
            <p:cNvPr id="25" name="Group 24">
              <a:extLst>
                <a:ext uri="{FF2B5EF4-FFF2-40B4-BE49-F238E27FC236}">
                  <a16:creationId xmlns:a16="http://schemas.microsoft.com/office/drawing/2014/main" id="{E5C4A14B-8638-2328-8EAB-AFFA2DF245EE}"/>
                </a:ext>
              </a:extLst>
            </p:cNvPr>
            <p:cNvGrpSpPr/>
            <p:nvPr/>
          </p:nvGrpSpPr>
          <p:grpSpPr>
            <a:xfrm rot="-300000">
              <a:off x="7487168" y="3894132"/>
              <a:ext cx="306451" cy="392311"/>
              <a:chOff x="7406993" y="2209669"/>
              <a:chExt cx="487386" cy="604142"/>
            </a:xfrm>
          </p:grpSpPr>
          <p:sp>
            <p:nvSpPr>
              <p:cNvPr id="26" name="Rectangle 25">
                <a:extLst>
                  <a:ext uri="{FF2B5EF4-FFF2-40B4-BE49-F238E27FC236}">
                    <a16:creationId xmlns:a16="http://schemas.microsoft.com/office/drawing/2014/main" id="{E38BF47B-6943-9319-04FD-92689F9ADC6B}"/>
                  </a:ext>
                </a:extLst>
              </p:cNvPr>
              <p:cNvSpPr/>
              <p:nvPr/>
            </p:nvSpPr>
            <p:spPr>
              <a:xfrm>
                <a:off x="7406993" y="2340723"/>
                <a:ext cx="473088" cy="47308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3">
                  <a:highlight>
                    <a:srgbClr val="000000"/>
                  </a:highlight>
                  <a:cs typeface="Arial"/>
                </a:endParaRPr>
              </a:p>
            </p:txBody>
          </p:sp>
          <p:pic>
            <p:nvPicPr>
              <p:cNvPr id="27" name="Picture 26" descr="A black check mark on a black background&#10;&#10;Description automatically generated">
                <a:extLst>
                  <a:ext uri="{FF2B5EF4-FFF2-40B4-BE49-F238E27FC236}">
                    <a16:creationId xmlns:a16="http://schemas.microsoft.com/office/drawing/2014/main" id="{A0101C5F-C4EB-66B9-6AFD-4CFE9971F121}"/>
                  </a:ext>
                </a:extLst>
              </p:cNvPr>
              <p:cNvPicPr>
                <a:picLocks noChangeAspect="1"/>
              </p:cNvPicPr>
              <p:nvPr/>
            </p:nvPicPr>
            <p:blipFill>
              <a:blip r:embed="rId4"/>
              <a:stretch>
                <a:fillRect/>
              </a:stretch>
            </p:blipFill>
            <p:spPr>
              <a:xfrm>
                <a:off x="7485356" y="2209669"/>
                <a:ext cx="409023" cy="474817"/>
              </a:xfrm>
              <a:prstGeom prst="rect">
                <a:avLst/>
              </a:prstGeom>
            </p:spPr>
          </p:pic>
        </p:grpSp>
      </p:grpSp>
    </p:spTree>
    <p:extLst>
      <p:ext uri="{BB962C8B-B14F-4D97-AF65-F5344CB8AC3E}">
        <p14:creationId xmlns:p14="http://schemas.microsoft.com/office/powerpoint/2010/main" val="423834173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Shape 79"/>
          <p:cNvSpPr/>
          <p:nvPr/>
        </p:nvSpPr>
        <p:spPr>
          <a:xfrm>
            <a:off x="3834700" y="10"/>
            <a:ext cx="6857304"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80"/>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81" name="Shape 81"/>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82" name="Shape 82"/>
          <p:cNvSpPr>
            <a:spLocks noGrp="1"/>
          </p:cNvSpPr>
          <p:nvPr>
            <p:ph type="title"/>
          </p:nvPr>
        </p:nvSpPr>
        <p:spPr>
          <a:xfrm>
            <a:off x="444498" y="278708"/>
            <a:ext cx="4869820" cy="756925"/>
          </a:xfrm>
          <a:prstGeom prst="rect">
            <a:avLst/>
          </a:prstGeom>
        </p:spPr>
        <p:txBody>
          <a:bodyPr/>
          <a:lstStyle/>
          <a:p>
            <a:pPr indent="12700">
              <a:spcBef>
                <a:spcPts val="100"/>
              </a:spcBef>
              <a:defRPr sz="4300"/>
            </a:pPr>
            <a:r>
              <a:t>What is </a:t>
            </a:r>
            <a:r>
              <a:rPr spc="-100"/>
              <a:t>the DofE?</a:t>
            </a:r>
          </a:p>
        </p:txBody>
      </p:sp>
      <p:sp>
        <p:nvSpPr>
          <p:cNvPr id="83" name="Shape 83"/>
          <p:cNvSpPr/>
          <p:nvPr/>
        </p:nvSpPr>
        <p:spPr>
          <a:xfrm>
            <a:off x="444497" y="1496789"/>
            <a:ext cx="5506725" cy="365949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1245869" indent="12700">
              <a:spcBef>
                <a:spcPts val="100"/>
              </a:spcBef>
              <a:defRPr sz="2600" b="1">
                <a:latin typeface="Arial"/>
                <a:ea typeface="Arial"/>
                <a:cs typeface="Arial"/>
                <a:sym typeface="Arial"/>
              </a:defRPr>
            </a:pPr>
            <a:r>
              <a:t>The </a:t>
            </a:r>
            <a:r>
              <a:rPr spc="-5"/>
              <a:t>DofE </a:t>
            </a:r>
            <a:r>
              <a:t>is a</a:t>
            </a:r>
            <a:r>
              <a:rPr spc="-100"/>
              <a:t> </a:t>
            </a:r>
            <a:r>
              <a:t>life-changing  </a:t>
            </a:r>
            <a:r>
              <a:rPr spc="-5"/>
              <a:t>adventure.</a:t>
            </a:r>
          </a:p>
          <a:p>
            <a:pPr marR="5080" indent="12700">
              <a:spcBef>
                <a:spcPts val="2400"/>
              </a:spcBef>
              <a:defRPr sz="2600" b="1" spc="-65">
                <a:latin typeface="Arial"/>
                <a:ea typeface="Arial"/>
                <a:cs typeface="Arial"/>
                <a:sym typeface="Arial"/>
              </a:defRPr>
            </a:pPr>
            <a:r>
              <a:t>You </a:t>
            </a:r>
            <a:r>
              <a:rPr spc="-5"/>
              <a:t>make </a:t>
            </a:r>
            <a:r>
              <a:rPr spc="0"/>
              <a:t>it: The </a:t>
            </a:r>
            <a:r>
              <a:rPr spc="-5"/>
              <a:t>DofE </a:t>
            </a:r>
            <a:r>
              <a:rPr spc="0"/>
              <a:t>is </a:t>
            </a:r>
            <a:r>
              <a:rPr spc="-5"/>
              <a:t>as </a:t>
            </a:r>
            <a:r>
              <a:rPr spc="0"/>
              <a:t>unique  </a:t>
            </a:r>
            <a:r>
              <a:rPr spc="-5"/>
              <a:t>as you</a:t>
            </a:r>
            <a:r>
              <a:rPr spc="-10"/>
              <a:t> </a:t>
            </a:r>
            <a:r>
              <a:rPr spc="-5"/>
              <a:t>are</a:t>
            </a:r>
          </a:p>
          <a:p>
            <a:pPr marR="73660" indent="12700">
              <a:spcBef>
                <a:spcPts val="2400"/>
              </a:spcBef>
              <a:defRPr sz="2600" b="1">
                <a:latin typeface="Arial"/>
                <a:ea typeface="Arial"/>
                <a:cs typeface="Arial"/>
                <a:sym typeface="Arial"/>
              </a:defRPr>
            </a:pPr>
            <a:r>
              <a:t>Millions of </a:t>
            </a:r>
            <a:r>
              <a:rPr spc="-5"/>
              <a:t>young </a:t>
            </a:r>
            <a:r>
              <a:t>people in the</a:t>
            </a:r>
            <a:r>
              <a:rPr spc="-94"/>
              <a:t> </a:t>
            </a:r>
            <a:r>
              <a:rPr spc="-5"/>
              <a:t>UK  </a:t>
            </a:r>
            <a:r>
              <a:t>have </a:t>
            </a:r>
            <a:r>
              <a:rPr spc="-5"/>
              <a:t>already </a:t>
            </a:r>
            <a:r>
              <a:t>done their</a:t>
            </a:r>
            <a:r>
              <a:rPr spc="-35"/>
              <a:t> </a:t>
            </a:r>
            <a:r>
              <a:rPr spc="-5"/>
              <a:t>DofE.</a:t>
            </a:r>
          </a:p>
          <a:p>
            <a:pPr indent="12700">
              <a:spcBef>
                <a:spcPts val="2400"/>
              </a:spcBef>
              <a:defRPr sz="2600" b="1" spc="-5">
                <a:latin typeface="Arial"/>
                <a:ea typeface="Arial"/>
                <a:cs typeface="Arial"/>
                <a:sym typeface="Arial"/>
              </a:defRPr>
            </a:pPr>
            <a:r>
              <a:t>Now </a:t>
            </a:r>
            <a:r>
              <a:rPr spc="-25"/>
              <a:t>it’s </a:t>
            </a:r>
            <a:r>
              <a:t>your</a:t>
            </a:r>
            <a:r>
              <a:rPr spc="5"/>
              <a:t> </a:t>
            </a:r>
            <a:r>
              <a:rPr spc="0"/>
              <a:t>turn.</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Shape 87"/>
          <p:cNvSpPr/>
          <p:nvPr/>
        </p:nvSpPr>
        <p:spPr>
          <a:xfrm>
            <a:off x="-3" y="10"/>
            <a:ext cx="10692009" cy="7559996"/>
          </a:xfrm>
          <a:prstGeom prst="rect">
            <a:avLst/>
          </a:pr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88" name="Shape 88"/>
          <p:cNvSpPr>
            <a:spLocks noGrp="1"/>
          </p:cNvSpPr>
          <p:nvPr>
            <p:ph type="title"/>
          </p:nvPr>
        </p:nvSpPr>
        <p:spPr>
          <a:xfrm>
            <a:off x="444497" y="278708"/>
            <a:ext cx="6055366" cy="756925"/>
          </a:xfrm>
          <a:prstGeom prst="rect">
            <a:avLst/>
          </a:prstGeom>
        </p:spPr>
        <p:txBody>
          <a:bodyPr/>
          <a:lstStyle/>
          <a:p>
            <a:pPr indent="12700">
              <a:spcBef>
                <a:spcPts val="100"/>
              </a:spcBef>
            </a:pPr>
            <a:r>
              <a:t>Introducing </a:t>
            </a:r>
            <a:r>
              <a:rPr spc="-100"/>
              <a:t>the DofE</a:t>
            </a:r>
          </a:p>
        </p:txBody>
      </p:sp>
      <p:pic>
        <p:nvPicPr>
          <p:cNvPr id="2" name="Recruitment Film FOR PRESENTATIONS.mp4">
            <a:hlinkClick r:id="" action="ppaction://media"/>
            <a:extLst>
              <a:ext uri="{FF2B5EF4-FFF2-40B4-BE49-F238E27FC236}">
                <a16:creationId xmlns:a16="http://schemas.microsoft.com/office/drawing/2014/main" id="{F6122C4F-85D8-58BA-4A19-4B812C88724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44497" y="1314331"/>
            <a:ext cx="9551759" cy="5372864"/>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9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image6.png"/>
          <p:cNvPicPr>
            <a:picLocks noChangeAspect="1"/>
          </p:cNvPicPr>
          <p:nvPr/>
        </p:nvPicPr>
        <p:blipFill>
          <a:blip r:embed="rId3"/>
          <a:stretch>
            <a:fillRect/>
          </a:stretch>
        </p:blipFill>
        <p:spPr>
          <a:xfrm>
            <a:off x="-9525" y="-8982"/>
            <a:ext cx="10712449" cy="7574463"/>
          </a:xfrm>
          <a:prstGeom prst="rect">
            <a:avLst/>
          </a:prstGeom>
          <a:ln w="12700">
            <a:miter lim="400000"/>
          </a:ln>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Shape 98"/>
          <p:cNvSpPr/>
          <p:nvPr/>
        </p:nvSpPr>
        <p:spPr>
          <a:xfrm>
            <a:off x="5574588" y="10"/>
            <a:ext cx="5117401" cy="7559996"/>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99" name="Shape 99"/>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00" name="Shape 100"/>
          <p:cNvSpPr/>
          <p:nvPr/>
        </p:nvSpPr>
        <p:spPr>
          <a:xfrm>
            <a:off x="457200" y="6208674"/>
            <a:ext cx="2572562" cy="89413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1" name="Shape 101"/>
          <p:cNvSpPr>
            <a:spLocks noGrp="1"/>
          </p:cNvSpPr>
          <p:nvPr>
            <p:ph type="title"/>
          </p:nvPr>
        </p:nvSpPr>
        <p:spPr>
          <a:xfrm>
            <a:off x="444497" y="278708"/>
            <a:ext cx="6010916" cy="756925"/>
          </a:xfrm>
          <a:prstGeom prst="rect">
            <a:avLst/>
          </a:prstGeom>
        </p:spPr>
        <p:txBody>
          <a:bodyPr/>
          <a:lstStyle>
            <a:lvl1pPr indent="12700">
              <a:spcBef>
                <a:spcPts val="100"/>
              </a:spcBef>
              <a:defRPr spc="-100"/>
            </a:lvl1pPr>
          </a:lstStyle>
          <a:p>
            <a:r>
              <a:t>Volunteering section</a:t>
            </a:r>
          </a:p>
        </p:txBody>
      </p:sp>
      <p:sp>
        <p:nvSpPr>
          <p:cNvPr id="102" name="Shape 102"/>
          <p:cNvSpPr/>
          <p:nvPr/>
        </p:nvSpPr>
        <p:spPr>
          <a:xfrm>
            <a:off x="444500" y="1522189"/>
            <a:ext cx="5260975" cy="29568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spc="-69">
                <a:solidFill>
                  <a:srgbClr val="FFFFFF"/>
                </a:solidFill>
                <a:latin typeface="Arial"/>
                <a:ea typeface="Arial"/>
                <a:cs typeface="Arial"/>
                <a:sym typeface="Arial"/>
              </a:defRPr>
            </a:pPr>
            <a:r>
              <a:t>Take </a:t>
            </a:r>
            <a:r>
              <a:rPr spc="-5"/>
              <a:t>action </a:t>
            </a:r>
            <a:r>
              <a:rPr spc="-5">
                <a:solidFill>
                  <a:srgbClr val="000000"/>
                </a:solidFill>
              </a:rPr>
              <a:t>and make </a:t>
            </a:r>
            <a:r>
              <a:rPr spc="0">
                <a:solidFill>
                  <a:srgbClr val="000000"/>
                </a:solidFill>
              </a:rPr>
              <a:t>a  difference </a:t>
            </a:r>
            <a:r>
              <a:rPr spc="-5">
                <a:solidFill>
                  <a:srgbClr val="000000"/>
                </a:solidFill>
              </a:rPr>
              <a:t>to the</a:t>
            </a:r>
            <a:r>
              <a:rPr spc="-85">
                <a:solidFill>
                  <a:srgbClr val="000000"/>
                </a:solidFill>
              </a:rPr>
              <a:t> </a:t>
            </a:r>
            <a:r>
              <a:rPr spc="-5">
                <a:solidFill>
                  <a:srgbClr val="000000"/>
                </a:solidFill>
              </a:rPr>
              <a:t>causes  you care</a:t>
            </a:r>
            <a:r>
              <a:rPr spc="-20">
                <a:solidFill>
                  <a:srgbClr val="000000"/>
                </a:solidFill>
              </a:rPr>
              <a:t> </a:t>
            </a:r>
            <a:r>
              <a:rPr spc="-5">
                <a:solidFill>
                  <a:srgbClr val="000000"/>
                </a:solidFill>
              </a:rPr>
              <a:t>about</a:t>
            </a:r>
          </a:p>
          <a:p>
            <a:pPr marR="58418" indent="12700">
              <a:spcBef>
                <a:spcPts val="2400"/>
              </a:spcBef>
              <a:defRPr sz="3600" b="1" spc="-5">
                <a:solidFill>
                  <a:srgbClr val="FFFFFF"/>
                </a:solidFill>
                <a:latin typeface="Arial"/>
                <a:ea typeface="Arial"/>
                <a:cs typeface="Arial"/>
                <a:sym typeface="Arial"/>
              </a:defRPr>
            </a:pPr>
            <a:r>
              <a:t>Help </a:t>
            </a:r>
            <a:r>
              <a:rPr spc="0"/>
              <a:t>others </a:t>
            </a:r>
            <a:r>
              <a:rPr>
                <a:solidFill>
                  <a:srgbClr val="000000"/>
                </a:solidFill>
              </a:rPr>
              <a:t>and</a:t>
            </a:r>
            <a:r>
              <a:rPr spc="-95">
                <a:solidFill>
                  <a:srgbClr val="000000"/>
                </a:solidFill>
              </a:rPr>
              <a:t> </a:t>
            </a:r>
            <a:r>
              <a:rPr>
                <a:solidFill>
                  <a:srgbClr val="000000"/>
                </a:solidFill>
              </a:rPr>
              <a:t>change  things for the</a:t>
            </a:r>
            <a:r>
              <a:rPr spc="-20">
                <a:solidFill>
                  <a:srgbClr val="000000"/>
                </a:solidFill>
              </a:rPr>
              <a:t> </a:t>
            </a:r>
            <a:r>
              <a:rPr spc="0">
                <a:solidFill>
                  <a:srgbClr val="000000"/>
                </a:solidFill>
              </a:rPr>
              <a:t>better</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Shape 106"/>
          <p:cNvSpPr/>
          <p:nvPr/>
        </p:nvSpPr>
        <p:spPr>
          <a:xfrm>
            <a:off x="5574600" y="11"/>
            <a:ext cx="5117391"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7" name="Shape 107"/>
          <p:cNvSpPr/>
          <p:nvPr/>
        </p:nvSpPr>
        <p:spPr>
          <a:xfrm>
            <a:off x="4936502" y="3743497"/>
            <a:ext cx="5755503" cy="3816506"/>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08" name="Shape 108"/>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09" name="Shape 109"/>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0" name="Shape 110"/>
          <p:cNvSpPr>
            <a:spLocks noGrp="1"/>
          </p:cNvSpPr>
          <p:nvPr>
            <p:ph type="title"/>
          </p:nvPr>
        </p:nvSpPr>
        <p:spPr>
          <a:xfrm>
            <a:off x="444497" y="278708"/>
            <a:ext cx="4801875" cy="756925"/>
          </a:xfrm>
          <a:prstGeom prst="rect">
            <a:avLst/>
          </a:prstGeom>
        </p:spPr>
        <p:txBody>
          <a:bodyPr/>
          <a:lstStyle/>
          <a:p>
            <a:pPr indent="12700">
              <a:spcBef>
                <a:spcPts val="100"/>
              </a:spcBef>
            </a:pPr>
            <a:r>
              <a:t>Physical</a:t>
            </a:r>
            <a:r>
              <a:rPr spc="-100"/>
              <a:t> section</a:t>
            </a:r>
          </a:p>
        </p:txBody>
      </p:sp>
      <p:sp>
        <p:nvSpPr>
          <p:cNvPr id="111" name="Shape 111"/>
          <p:cNvSpPr/>
          <p:nvPr/>
        </p:nvSpPr>
        <p:spPr>
          <a:xfrm>
            <a:off x="450583" y="1522190"/>
            <a:ext cx="7355852" cy="310341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t">
            <a:spAutoFit/>
          </a:bodyPr>
          <a:lstStyle/>
          <a:p>
            <a:pPr marR="5080" indent="12700">
              <a:spcBef>
                <a:spcPts val="100"/>
              </a:spcBef>
              <a:defRPr sz="3600" b="1" spc="-69">
                <a:solidFill>
                  <a:srgbClr val="FFFFFF"/>
                </a:solidFill>
                <a:latin typeface="Arial"/>
                <a:ea typeface="Arial"/>
                <a:cs typeface="Arial"/>
                <a:sym typeface="Arial"/>
              </a:defRPr>
            </a:pPr>
            <a:r>
              <a:rPr dirty="0"/>
              <a:t>Take </a:t>
            </a:r>
            <a:r>
              <a:rPr spc="0" dirty="0"/>
              <a:t>part </a:t>
            </a:r>
            <a:r>
              <a:rPr lang="en-GB" dirty="0"/>
              <a:t>in </a:t>
            </a:r>
            <a:r>
              <a:rPr lang="en-GB" dirty="0">
                <a:solidFill>
                  <a:schemeClr val="tx1"/>
                </a:solidFill>
              </a:rPr>
              <a:t>whatever</a:t>
            </a:r>
            <a:r>
              <a:rPr dirty="0"/>
              <a:t> </a:t>
            </a:r>
            <a:endParaRPr lang="en-US" dirty="0"/>
          </a:p>
          <a:p>
            <a:pPr marR="5080" indent="12700">
              <a:spcBef>
                <a:spcPts val="100"/>
              </a:spcBef>
              <a:defRPr sz="3600" b="1" spc="-69">
                <a:solidFill>
                  <a:srgbClr val="FFFFFF"/>
                </a:solidFill>
                <a:latin typeface="Arial"/>
                <a:ea typeface="Arial"/>
                <a:cs typeface="Arial"/>
                <a:sym typeface="Arial"/>
              </a:defRPr>
            </a:pPr>
            <a:r>
              <a:rPr spc="0" dirty="0">
                <a:solidFill>
                  <a:srgbClr val="000000"/>
                </a:solidFill>
              </a:rPr>
              <a:t>dance, </a:t>
            </a:r>
            <a:r>
              <a:rPr spc="-5" dirty="0">
                <a:solidFill>
                  <a:srgbClr val="000000"/>
                </a:solidFill>
              </a:rPr>
              <a:t>sport</a:t>
            </a:r>
            <a:r>
              <a:rPr lang="en-US" spc="-5" dirty="0"/>
              <a:t> </a:t>
            </a:r>
            <a:r>
              <a:rPr spc="0" dirty="0">
                <a:solidFill>
                  <a:srgbClr val="000000"/>
                </a:solidFill>
              </a:rPr>
              <a:t>or</a:t>
            </a:r>
            <a:r>
              <a:rPr lang="en-US" dirty="0"/>
              <a:t> </a:t>
            </a:r>
            <a:r>
              <a:rPr spc="-5" dirty="0">
                <a:solidFill>
                  <a:srgbClr val="000000"/>
                </a:solidFill>
              </a:rPr>
              <a:t>ﬁtness</a:t>
            </a:r>
            <a:r>
              <a:rPr spc="-5" dirty="0"/>
              <a:t> </a:t>
            </a:r>
            <a:endParaRPr lang="en-US" spc="-69" dirty="0">
              <a:solidFill>
                <a:srgbClr val="FFFFFF"/>
              </a:solidFill>
            </a:endParaRPr>
          </a:p>
          <a:p>
            <a:pPr marR="5080" indent="12700">
              <a:spcBef>
                <a:spcPts val="100"/>
              </a:spcBef>
              <a:defRPr sz="3600" b="1" spc="-69">
                <a:solidFill>
                  <a:srgbClr val="FFFFFF"/>
                </a:solidFill>
                <a:latin typeface="Arial"/>
                <a:ea typeface="Arial"/>
                <a:cs typeface="Arial"/>
                <a:sym typeface="Arial"/>
              </a:defRPr>
            </a:pPr>
            <a:r>
              <a:rPr spc="-5" dirty="0">
                <a:solidFill>
                  <a:srgbClr val="000000"/>
                </a:solidFill>
              </a:rPr>
              <a:t>activity you </a:t>
            </a:r>
            <a:r>
              <a:rPr spc="0" dirty="0">
                <a:solidFill>
                  <a:srgbClr val="000000"/>
                </a:solidFill>
              </a:rPr>
              <a:t>would like</a:t>
            </a:r>
            <a:r>
              <a:rPr spc="-90" dirty="0"/>
              <a:t> </a:t>
            </a:r>
            <a:endParaRPr/>
          </a:p>
          <a:p>
            <a:pPr marR="561975" indent="12700">
              <a:spcBef>
                <a:spcPts val="2400"/>
              </a:spcBef>
              <a:defRPr sz="3600" b="1">
                <a:solidFill>
                  <a:srgbClr val="FFFFFF"/>
                </a:solidFill>
                <a:latin typeface="Arial"/>
                <a:ea typeface="Arial"/>
                <a:cs typeface="Arial"/>
                <a:sym typeface="Arial"/>
              </a:defRPr>
            </a:pPr>
            <a:r>
              <a:rPr dirty="0"/>
              <a:t>Get </a:t>
            </a:r>
            <a:r>
              <a:rPr spc="-5" dirty="0"/>
              <a:t>ﬁtter </a:t>
            </a:r>
            <a:r>
              <a:rPr spc="-5" dirty="0">
                <a:solidFill>
                  <a:srgbClr val="000000"/>
                </a:solidFill>
              </a:rPr>
              <a:t>and </a:t>
            </a:r>
            <a:r>
              <a:rPr dirty="0">
                <a:solidFill>
                  <a:srgbClr val="000000"/>
                </a:solidFill>
              </a:rPr>
              <a:t>have</a:t>
            </a:r>
            <a:r>
              <a:rPr spc="-85" dirty="0">
                <a:solidFill>
                  <a:srgbClr val="000000"/>
                </a:solidFill>
              </a:rPr>
              <a:t> </a:t>
            </a:r>
            <a:r>
              <a:rPr spc="-5" dirty="0">
                <a:solidFill>
                  <a:srgbClr val="000000"/>
                </a:solidFill>
              </a:rPr>
              <a:t>fun</a:t>
            </a:r>
            <a:r>
              <a:rPr lang="en-GB" spc="-5" dirty="0"/>
              <a:t> </a:t>
            </a:r>
            <a:br>
              <a:rPr lang="en-GB" spc="-5" dirty="0"/>
            </a:br>
            <a:r>
              <a:rPr spc="-5" dirty="0">
                <a:solidFill>
                  <a:srgbClr val="000000"/>
                </a:solidFill>
              </a:rPr>
              <a:t>along the</a:t>
            </a:r>
            <a:r>
              <a:rPr spc="-15" dirty="0">
                <a:solidFill>
                  <a:srgbClr val="000000"/>
                </a:solidFill>
              </a:rPr>
              <a:t> </a:t>
            </a:r>
            <a:r>
              <a:rPr dirty="0">
                <a:solidFill>
                  <a:srgbClr val="000000"/>
                </a:solidFill>
              </a:rPr>
              <a:t>way!</a:t>
            </a:r>
            <a:endParaRPr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p:nvPr/>
        </p:nvSpPr>
        <p:spPr>
          <a:xfrm>
            <a:off x="5574600" y="11"/>
            <a:ext cx="5117391" cy="3780003"/>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6" name="Shape 116"/>
          <p:cNvSpPr/>
          <p:nvPr/>
        </p:nvSpPr>
        <p:spPr>
          <a:xfrm>
            <a:off x="5434901" y="3773922"/>
            <a:ext cx="5257101" cy="3786086"/>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7" name="Shape 117"/>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18" name="Shape 118"/>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19" name="Shape 119"/>
          <p:cNvSpPr>
            <a:spLocks noGrp="1"/>
          </p:cNvSpPr>
          <p:nvPr>
            <p:ph type="title"/>
          </p:nvPr>
        </p:nvSpPr>
        <p:spPr>
          <a:xfrm>
            <a:off x="444497" y="278708"/>
            <a:ext cx="3836039" cy="756925"/>
          </a:xfrm>
          <a:prstGeom prst="rect">
            <a:avLst/>
          </a:prstGeom>
        </p:spPr>
        <p:txBody>
          <a:bodyPr/>
          <a:lstStyle/>
          <a:p>
            <a:pPr indent="12700">
              <a:spcBef>
                <a:spcPts val="100"/>
              </a:spcBef>
              <a:defRPr spc="-100"/>
            </a:pPr>
            <a:r>
              <a:t>Skills</a:t>
            </a:r>
            <a:r>
              <a:rPr spc="-200"/>
              <a:t> </a:t>
            </a:r>
            <a:r>
              <a:t>section</a:t>
            </a:r>
          </a:p>
        </p:txBody>
      </p:sp>
      <p:sp>
        <p:nvSpPr>
          <p:cNvPr id="120" name="Shape 120"/>
          <p:cNvSpPr/>
          <p:nvPr/>
        </p:nvSpPr>
        <p:spPr>
          <a:xfrm>
            <a:off x="444500" y="1522190"/>
            <a:ext cx="5967730" cy="34902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712" indent="12700">
              <a:spcBef>
                <a:spcPts val="100"/>
              </a:spcBef>
              <a:defRPr sz="3600" b="1" spc="-95">
                <a:solidFill>
                  <a:srgbClr val="FFFFFF"/>
                </a:solidFill>
                <a:latin typeface="Arial"/>
                <a:ea typeface="Arial"/>
                <a:cs typeface="Arial"/>
                <a:sym typeface="Arial"/>
              </a:defRPr>
            </a:pPr>
            <a:r>
              <a:t>Devote </a:t>
            </a:r>
            <a:r>
              <a:rPr spc="-100"/>
              <a:t>yourself </a:t>
            </a:r>
            <a:r>
              <a:rPr spc="-55">
                <a:solidFill>
                  <a:srgbClr val="000000"/>
                </a:solidFill>
              </a:rPr>
              <a:t>to</a:t>
            </a:r>
            <a:r>
              <a:rPr spc="-515">
                <a:solidFill>
                  <a:srgbClr val="000000"/>
                </a:solidFill>
              </a:rPr>
              <a:t> </a:t>
            </a:r>
            <a:r>
              <a:rPr spc="-110">
                <a:solidFill>
                  <a:srgbClr val="000000"/>
                </a:solidFill>
              </a:rPr>
              <a:t>improving  </a:t>
            </a:r>
            <a:r>
              <a:rPr spc="-60">
                <a:solidFill>
                  <a:srgbClr val="000000"/>
                </a:solidFill>
              </a:rPr>
              <a:t>your </a:t>
            </a:r>
            <a:r>
              <a:rPr spc="-65">
                <a:solidFill>
                  <a:srgbClr val="000000"/>
                </a:solidFill>
              </a:rPr>
              <a:t>skills </a:t>
            </a:r>
            <a:r>
              <a:rPr spc="-40">
                <a:solidFill>
                  <a:srgbClr val="000000"/>
                </a:solidFill>
              </a:rPr>
              <a:t>in </a:t>
            </a:r>
            <a:r>
              <a:rPr spc="-50">
                <a:solidFill>
                  <a:srgbClr val="000000"/>
                </a:solidFill>
              </a:rPr>
              <a:t>the </a:t>
            </a:r>
            <a:r>
              <a:rPr spc="-65">
                <a:solidFill>
                  <a:srgbClr val="000000"/>
                </a:solidFill>
              </a:rPr>
              <a:t>things </a:t>
            </a:r>
            <a:r>
              <a:rPr spc="-75">
                <a:solidFill>
                  <a:srgbClr val="000000"/>
                </a:solidFill>
              </a:rPr>
              <a:t>you  </a:t>
            </a:r>
            <a:r>
              <a:rPr spc="-30">
                <a:solidFill>
                  <a:srgbClr val="000000"/>
                </a:solidFill>
              </a:rPr>
              <a:t>love </a:t>
            </a:r>
            <a:r>
              <a:rPr spc="-20">
                <a:solidFill>
                  <a:srgbClr val="000000"/>
                </a:solidFill>
              </a:rPr>
              <a:t>to</a:t>
            </a:r>
            <a:r>
              <a:rPr spc="-125">
                <a:solidFill>
                  <a:srgbClr val="000000"/>
                </a:solidFill>
              </a:rPr>
              <a:t> </a:t>
            </a:r>
            <a:r>
              <a:rPr spc="-40">
                <a:solidFill>
                  <a:srgbClr val="000000"/>
                </a:solidFill>
              </a:rPr>
              <a:t>do</a:t>
            </a:r>
          </a:p>
          <a:p>
            <a:pPr marR="843280" indent="12700">
              <a:spcBef>
                <a:spcPts val="2400"/>
              </a:spcBef>
              <a:defRPr sz="3600" b="1" spc="-34">
                <a:solidFill>
                  <a:srgbClr val="FFFFFF"/>
                </a:solidFill>
                <a:latin typeface="Arial"/>
                <a:ea typeface="Arial"/>
                <a:cs typeface="Arial"/>
                <a:sym typeface="Arial"/>
              </a:defRPr>
            </a:pPr>
            <a:r>
              <a:t>Discover </a:t>
            </a:r>
            <a:r>
              <a:rPr spc="-25">
                <a:solidFill>
                  <a:srgbClr val="000000"/>
                </a:solidFill>
              </a:rPr>
              <a:t>new </a:t>
            </a:r>
            <a:r>
              <a:rPr spc="-40">
                <a:solidFill>
                  <a:srgbClr val="000000"/>
                </a:solidFill>
              </a:rPr>
              <a:t>passions  </a:t>
            </a:r>
            <a:r>
              <a:rPr spc="-30">
                <a:solidFill>
                  <a:srgbClr val="000000"/>
                </a:solidFill>
              </a:rPr>
              <a:t>and develop </a:t>
            </a:r>
            <a:r>
              <a:rPr>
                <a:solidFill>
                  <a:srgbClr val="000000"/>
                </a:solidFill>
              </a:rPr>
              <a:t>talents</a:t>
            </a:r>
            <a:r>
              <a:rPr spc="-250">
                <a:solidFill>
                  <a:srgbClr val="000000"/>
                </a:solidFill>
              </a:rPr>
              <a:t> </a:t>
            </a:r>
            <a:r>
              <a:rPr spc="-40">
                <a:solidFill>
                  <a:srgbClr val="000000"/>
                </a:solidFill>
              </a:rPr>
              <a:t>you  </a:t>
            </a:r>
            <a:r>
              <a:rPr spc="-30">
                <a:solidFill>
                  <a:srgbClr val="000000"/>
                </a:solidFill>
              </a:rPr>
              <a:t>didn’t know you</a:t>
            </a:r>
            <a:r>
              <a:rPr spc="-195">
                <a:solidFill>
                  <a:srgbClr val="000000"/>
                </a:solidFill>
              </a:rPr>
              <a:t> </a:t>
            </a:r>
            <a:r>
              <a:rPr spc="-40">
                <a:solidFill>
                  <a:srgbClr val="000000"/>
                </a:solidFill>
              </a:rPr>
              <a:t>had</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p:nvPr/>
        </p:nvSpPr>
        <p:spPr>
          <a:xfrm>
            <a:off x="5574588" y="11"/>
            <a:ext cx="5117401" cy="3779991"/>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5" name="Shape 125"/>
          <p:cNvSpPr/>
          <p:nvPr/>
        </p:nvSpPr>
        <p:spPr>
          <a:xfrm>
            <a:off x="5396801" y="3773922"/>
            <a:ext cx="5295201" cy="3780002"/>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6" name="Shape 126"/>
          <p:cNvSpPr/>
          <p:nvPr/>
        </p:nvSpPr>
        <p:spPr>
          <a:xfrm>
            <a:off x="0" y="6"/>
            <a:ext cx="6844601" cy="75599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7272" y="21600"/>
                </a:lnTo>
                <a:lnTo>
                  <a:pt x="21600" y="0"/>
                </a:lnTo>
                <a:close/>
              </a:path>
            </a:pathLst>
          </a:custGeom>
          <a:solidFill>
            <a:srgbClr val="FFDC00"/>
          </a:solidFill>
          <a:ln w="12700">
            <a:miter lim="400000"/>
          </a:ln>
        </p:spPr>
        <p:txBody>
          <a:bodyPr lIns="45718" tIns="45718" rIns="45718" bIns="45718"/>
          <a:lstStyle/>
          <a:p>
            <a:pPr>
              <a:defRPr>
                <a:latin typeface="Calibri"/>
                <a:ea typeface="Calibri"/>
                <a:cs typeface="Calibri"/>
                <a:sym typeface="Calibri"/>
              </a:defRPr>
            </a:pPr>
            <a:endParaRPr/>
          </a:p>
        </p:txBody>
      </p:sp>
      <p:sp>
        <p:nvSpPr>
          <p:cNvPr id="127" name="Shape 127"/>
          <p:cNvSpPr/>
          <p:nvPr/>
        </p:nvSpPr>
        <p:spPr>
          <a:xfrm>
            <a:off x="457200" y="6208674"/>
            <a:ext cx="2572562" cy="8941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28" name="Shape 128"/>
          <p:cNvSpPr>
            <a:spLocks noGrp="1"/>
          </p:cNvSpPr>
          <p:nvPr>
            <p:ph type="title"/>
          </p:nvPr>
        </p:nvSpPr>
        <p:spPr>
          <a:xfrm>
            <a:off x="444498" y="278708"/>
            <a:ext cx="3141984" cy="756925"/>
          </a:xfrm>
          <a:prstGeom prst="rect">
            <a:avLst/>
          </a:prstGeom>
        </p:spPr>
        <p:txBody>
          <a:bodyPr/>
          <a:lstStyle>
            <a:lvl1pPr indent="12700">
              <a:spcBef>
                <a:spcPts val="100"/>
              </a:spcBef>
            </a:lvl1pPr>
          </a:lstStyle>
          <a:p>
            <a:r>
              <a:t>Expedition</a:t>
            </a:r>
          </a:p>
        </p:txBody>
      </p:sp>
      <p:sp>
        <p:nvSpPr>
          <p:cNvPr id="129" name="Shape 129"/>
          <p:cNvSpPr/>
          <p:nvPr/>
        </p:nvSpPr>
        <p:spPr>
          <a:xfrm>
            <a:off x="444500" y="1522189"/>
            <a:ext cx="5870575" cy="29568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R="5080" indent="12700">
              <a:spcBef>
                <a:spcPts val="100"/>
              </a:spcBef>
              <a:defRPr sz="3600" b="1">
                <a:solidFill>
                  <a:srgbClr val="FFFFFF"/>
                </a:solidFill>
                <a:latin typeface="Arial"/>
                <a:ea typeface="Arial"/>
                <a:cs typeface="Arial"/>
                <a:sym typeface="Arial"/>
              </a:defRPr>
            </a:pPr>
            <a:r>
              <a:t>Explore </a:t>
            </a:r>
            <a:r>
              <a:rPr spc="-5">
                <a:solidFill>
                  <a:srgbClr val="000000"/>
                </a:solidFill>
              </a:rPr>
              <a:t>the </a:t>
            </a:r>
            <a:r>
              <a:rPr>
                <a:solidFill>
                  <a:srgbClr val="000000"/>
                </a:solidFill>
              </a:rPr>
              <a:t>great</a:t>
            </a:r>
            <a:r>
              <a:rPr spc="-90">
                <a:solidFill>
                  <a:srgbClr val="000000"/>
                </a:solidFill>
              </a:rPr>
              <a:t> </a:t>
            </a:r>
            <a:r>
              <a:rPr>
                <a:solidFill>
                  <a:srgbClr val="000000"/>
                </a:solidFill>
              </a:rPr>
              <a:t>outdoors  </a:t>
            </a:r>
            <a:r>
              <a:rPr spc="-5">
                <a:solidFill>
                  <a:srgbClr val="000000"/>
                </a:solidFill>
              </a:rPr>
              <a:t>and spend </a:t>
            </a:r>
            <a:r>
              <a:rPr>
                <a:solidFill>
                  <a:srgbClr val="000000"/>
                </a:solidFill>
              </a:rPr>
              <a:t>a night </a:t>
            </a:r>
            <a:r>
              <a:rPr spc="-5">
                <a:solidFill>
                  <a:srgbClr val="000000"/>
                </a:solidFill>
              </a:rPr>
              <a:t>away  from </a:t>
            </a:r>
            <a:r>
              <a:rPr>
                <a:solidFill>
                  <a:srgbClr val="000000"/>
                </a:solidFill>
              </a:rPr>
              <a:t>home</a:t>
            </a:r>
          </a:p>
          <a:p>
            <a:pPr marR="1175385" indent="12700">
              <a:spcBef>
                <a:spcPts val="2400"/>
              </a:spcBef>
              <a:defRPr sz="3600" b="1" spc="-5">
                <a:solidFill>
                  <a:srgbClr val="FFFFFF"/>
                </a:solidFill>
                <a:latin typeface="Arial"/>
                <a:ea typeface="Arial"/>
                <a:cs typeface="Arial"/>
                <a:sym typeface="Arial"/>
              </a:defRPr>
            </a:pPr>
            <a:r>
              <a:t>Create </a:t>
            </a:r>
            <a:r>
              <a:rPr>
                <a:solidFill>
                  <a:srgbClr val="000000"/>
                </a:solidFill>
              </a:rPr>
              <a:t>memories</a:t>
            </a:r>
            <a:r>
              <a:rPr spc="-90">
                <a:solidFill>
                  <a:srgbClr val="000000"/>
                </a:solidFill>
              </a:rPr>
              <a:t> </a:t>
            </a:r>
            <a:r>
              <a:rPr>
                <a:solidFill>
                  <a:srgbClr val="000000"/>
                </a:solidFill>
              </a:rPr>
              <a:t>that  </a:t>
            </a:r>
            <a:r>
              <a:rPr spc="0">
                <a:solidFill>
                  <a:srgbClr val="000000"/>
                </a:solidFill>
              </a:rPr>
              <a:t>will last a</a:t>
            </a:r>
            <a:r>
              <a:rPr spc="-34">
                <a:solidFill>
                  <a:srgbClr val="000000"/>
                </a:solidFill>
              </a:rPr>
              <a:t> </a:t>
            </a:r>
            <a:r>
              <a:rPr spc="0">
                <a:solidFill>
                  <a:srgbClr val="000000"/>
                </a:solidFill>
              </a:rPr>
              <a:t>lifetime</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p:cNvSpPr>
          <p:nvPr>
            <p:ph type="title"/>
          </p:nvPr>
        </p:nvSpPr>
        <p:spPr>
          <a:xfrm>
            <a:off x="444500" y="278708"/>
            <a:ext cx="8978900" cy="756925"/>
          </a:xfrm>
          <a:prstGeom prst="rect">
            <a:avLst/>
          </a:prstGeom>
        </p:spPr>
        <p:txBody>
          <a:bodyPr/>
          <a:lstStyle/>
          <a:p>
            <a:pPr indent="12700">
              <a:spcBef>
                <a:spcPts val="100"/>
              </a:spcBef>
              <a:defRPr spc="-100"/>
            </a:pPr>
            <a:r>
              <a:t>Your Welcome </a:t>
            </a:r>
            <a:r>
              <a:rPr spc="0"/>
              <a:t>Pack </a:t>
            </a:r>
            <a:r>
              <a:t>and</a:t>
            </a:r>
            <a:r>
              <a:rPr spc="0"/>
              <a:t> </a:t>
            </a:r>
            <a:r>
              <a:t>eDofE</a:t>
            </a:r>
          </a:p>
        </p:txBody>
      </p:sp>
      <p:sp>
        <p:nvSpPr>
          <p:cNvPr id="134" name="Shape 134"/>
          <p:cNvSpPr/>
          <p:nvPr/>
        </p:nvSpPr>
        <p:spPr>
          <a:xfrm>
            <a:off x="5346000" y="1276806"/>
            <a:ext cx="4888804"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5" name="Shape 135"/>
          <p:cNvSpPr/>
          <p:nvPr/>
        </p:nvSpPr>
        <p:spPr>
          <a:xfrm>
            <a:off x="457197" y="1276806"/>
            <a:ext cx="4888807" cy="5826000"/>
          </a:xfrm>
          <a:prstGeom prst="rect">
            <a:avLst/>
          </a:prstGeom>
          <a:solidFill>
            <a:srgbClr val="FFFFFF"/>
          </a:solidFill>
          <a:ln w="12700">
            <a:miter lim="400000"/>
          </a:ln>
        </p:spPr>
        <p:txBody>
          <a:bodyPr lIns="45718" tIns="45718" rIns="45718" bIns="45718"/>
          <a:lstStyle/>
          <a:p>
            <a:pPr>
              <a:defRPr>
                <a:latin typeface="Calibri"/>
                <a:ea typeface="Calibri"/>
                <a:cs typeface="Calibri"/>
                <a:sym typeface="Calibri"/>
              </a:defRPr>
            </a:pPr>
            <a:endParaRPr/>
          </a:p>
        </p:txBody>
      </p:sp>
      <p:sp>
        <p:nvSpPr>
          <p:cNvPr id="136" name="Shape 136"/>
          <p:cNvSpPr/>
          <p:nvPr/>
        </p:nvSpPr>
        <p:spPr>
          <a:xfrm>
            <a:off x="457198" y="1276806"/>
            <a:ext cx="2396570" cy="5826000"/>
          </a:xfrm>
          <a:prstGeom prst="rect">
            <a:avLst/>
          </a:prstGeom>
          <a:blipFill>
            <a:blip r:embed="rId3"/>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7" name="Shape 137"/>
          <p:cNvSpPr/>
          <p:nvPr/>
        </p:nvSpPr>
        <p:spPr>
          <a:xfrm>
            <a:off x="2853763" y="958048"/>
            <a:ext cx="7838239" cy="432857"/>
          </a:xfrm>
          <a:prstGeom prst="rect">
            <a:avLst/>
          </a:prstGeom>
          <a:blipFill>
            <a:blip r:embed="rId4"/>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8" name="Shape 138"/>
          <p:cNvSpPr/>
          <p:nvPr/>
        </p:nvSpPr>
        <p:spPr>
          <a:xfrm>
            <a:off x="9818460" y="1384399"/>
            <a:ext cx="873544" cy="6082732"/>
          </a:xfrm>
          <a:prstGeom prst="rect">
            <a:avLst/>
          </a:prstGeom>
          <a:blipFill>
            <a:blip r:embed="rId5"/>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39" name="Shape 139"/>
          <p:cNvSpPr/>
          <p:nvPr/>
        </p:nvSpPr>
        <p:spPr>
          <a:xfrm>
            <a:off x="2853763" y="7102805"/>
            <a:ext cx="6971205" cy="364327"/>
          </a:xfrm>
          <a:prstGeom prst="rect">
            <a:avLst/>
          </a:prstGeom>
          <a:blipFill>
            <a:blip r:embed="rId6"/>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0" name="Shape 140"/>
          <p:cNvSpPr/>
          <p:nvPr/>
        </p:nvSpPr>
        <p:spPr>
          <a:xfrm>
            <a:off x="5346000" y="1276806"/>
            <a:ext cx="3157616" cy="3140815"/>
          </a:xfrm>
          <a:prstGeom prst="rect">
            <a:avLst/>
          </a:prstGeom>
          <a:blipFill>
            <a:blip r:embed="rId7"/>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1" name="Shape 141"/>
          <p:cNvSpPr/>
          <p:nvPr/>
        </p:nvSpPr>
        <p:spPr>
          <a:xfrm>
            <a:off x="8497123" y="1276806"/>
            <a:ext cx="1737681" cy="5826000"/>
          </a:xfrm>
          <a:prstGeom prst="rect">
            <a:avLst/>
          </a:prstGeom>
          <a:blipFill>
            <a:blip r:embed="rId8"/>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2" name="Shape 142"/>
          <p:cNvSpPr/>
          <p:nvPr/>
        </p:nvSpPr>
        <p:spPr>
          <a:xfrm>
            <a:off x="5346000" y="4411112"/>
            <a:ext cx="3157616" cy="2691692"/>
          </a:xfrm>
          <a:prstGeom prst="rect">
            <a:avLst/>
          </a:prstGeom>
          <a:blipFill>
            <a:blip r:embed="rId9"/>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
        <p:nvSpPr>
          <p:cNvPr id="143" name="Shape 143"/>
          <p:cNvSpPr/>
          <p:nvPr/>
        </p:nvSpPr>
        <p:spPr>
          <a:xfrm>
            <a:off x="2853763" y="1276806"/>
            <a:ext cx="2492251" cy="5826000"/>
          </a:xfrm>
          <a:prstGeom prst="rect">
            <a:avLst/>
          </a:prstGeom>
          <a:blipFill>
            <a:blip r:embed="rId10"/>
            <a:stretch>
              <a:fillRect/>
            </a:stretch>
          </a:blipFill>
          <a:ln w="12700">
            <a:miter lim="400000"/>
          </a:ln>
        </p:spPr>
        <p:txBody>
          <a:bodyPr lIns="45718" tIns="45718" rIns="45718" bIns="45718"/>
          <a:lstStyle/>
          <a:p>
            <a:pPr>
              <a:defRPr>
                <a:latin typeface="Calibri"/>
                <a:ea typeface="Calibri"/>
                <a:cs typeface="Calibri"/>
                <a:sym typeface="Calibri"/>
              </a:defRPr>
            </a:pPr>
            <a:endParaRP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02B752C25E67D4AA12F067C94846FB8" ma:contentTypeVersion="13" ma:contentTypeDescription="Create a new document." ma:contentTypeScope="" ma:versionID="22fd4c2cf55af67b7c79c728b441c0b3">
  <xsd:schema xmlns:xsd="http://www.w3.org/2001/XMLSchema" xmlns:xs="http://www.w3.org/2001/XMLSchema" xmlns:p="http://schemas.microsoft.com/office/2006/metadata/properties" xmlns:ns2="41f02d6c-89e7-4d03-a938-923f42ee6128" xmlns:ns3="eb01a1ff-6d57-42c6-a43b-b06244fb14d9" targetNamespace="http://schemas.microsoft.com/office/2006/metadata/properties" ma:root="true" ma:fieldsID="a48003f80655cd7db4681016a7b75d7e" ns2:_="" ns3:_="">
    <xsd:import namespace="41f02d6c-89e7-4d03-a938-923f42ee6128"/>
    <xsd:import namespace="eb01a1ff-6d57-42c6-a43b-b06244fb14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f02d6c-89e7-4d03-a938-923f42ee61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b01a1ff-6d57-42c6-a43b-b06244fb14d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51097D2-CDB9-4E97-A1D8-24BD2F6CADDE}">
  <ds:schemaRefs>
    <ds:schemaRef ds:uri="http://schemas.microsoft.com/sharepoint/v3/contenttype/forms"/>
  </ds:schemaRefs>
</ds:datastoreItem>
</file>

<file path=customXml/itemProps2.xml><?xml version="1.0" encoding="utf-8"?>
<ds:datastoreItem xmlns:ds="http://schemas.openxmlformats.org/officeDocument/2006/customXml" ds:itemID="{3B598BAA-3D96-4EBD-AEB3-1543659C10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f02d6c-89e7-4d03-a938-923f42ee6128"/>
    <ds:schemaRef ds:uri="eb01a1ff-6d57-42c6-a43b-b06244fb14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232A192-9ED6-47A9-B930-C9CB0F09EBC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15</TotalTime>
  <Words>1210</Words>
  <Application>Microsoft Office PowerPoint</Application>
  <PresentationFormat>Custom</PresentationFormat>
  <Paragraphs>116</Paragraphs>
  <Slides>11</Slides>
  <Notes>9</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Helvetica</vt:lpstr>
      <vt:lpstr>Helvetica Neue</vt:lpstr>
      <vt:lpstr>Office Theme</vt:lpstr>
      <vt:lpstr>PowerPoint Presentation</vt:lpstr>
      <vt:lpstr>What is the DofE?</vt:lpstr>
      <vt:lpstr>Introducing the DofE</vt:lpstr>
      <vt:lpstr>PowerPoint Presentation</vt:lpstr>
      <vt:lpstr>Volunteering section</vt:lpstr>
      <vt:lpstr>Physical section</vt:lpstr>
      <vt:lpstr>Skills section</vt:lpstr>
      <vt:lpstr>Expedition</vt:lpstr>
      <vt:lpstr>Your Welcome Pack and eDofE</vt:lpstr>
      <vt:lpstr>Getting started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Gareth Dickie</dc:creator>
  <cp:lastModifiedBy>Olivia Peacock</cp:lastModifiedBy>
  <cp:revision>20</cp:revision>
  <dcterms:modified xsi:type="dcterms:W3CDTF">2024-09-04T09:08:53Z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0x010100C02B752C25E67D4AA12F067C94846FB8</vt:lpwstr>
  </property>
</Properties>
</file>